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57" r:id="rId3"/>
    <p:sldId id="358" r:id="rId4"/>
    <p:sldId id="301" r:id="rId5"/>
    <p:sldId id="314" r:id="rId6"/>
    <p:sldId id="342" r:id="rId7"/>
    <p:sldId id="341" r:id="rId8"/>
    <p:sldId id="343" r:id="rId9"/>
    <p:sldId id="344" r:id="rId10"/>
    <p:sldId id="345" r:id="rId11"/>
    <p:sldId id="362" r:id="rId12"/>
    <p:sldId id="364" r:id="rId13"/>
    <p:sldId id="363" r:id="rId14"/>
    <p:sldId id="365" r:id="rId15"/>
    <p:sldId id="366" r:id="rId16"/>
    <p:sldId id="316" r:id="rId17"/>
    <p:sldId id="340" r:id="rId18"/>
    <p:sldId id="309" r:id="rId19"/>
    <p:sldId id="270" r:id="rId20"/>
    <p:sldId id="359" r:id="rId21"/>
    <p:sldId id="360" r:id="rId22"/>
    <p:sldId id="36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88376906-54B5-47CE-AD78-369CC7461CE0}">
          <p14:sldIdLst>
            <p14:sldId id="256"/>
            <p14:sldId id="357"/>
            <p14:sldId id="358"/>
            <p14:sldId id="301"/>
          </p14:sldIdLst>
        </p14:section>
        <p14:section name="Product Overview" id="{D0F6468B-9DEF-41F8-8899-F5ED51B39C7A}">
          <p14:sldIdLst>
            <p14:sldId id="314"/>
            <p14:sldId id="342"/>
            <p14:sldId id="341"/>
            <p14:sldId id="343"/>
            <p14:sldId id="344"/>
            <p14:sldId id="345"/>
            <p14:sldId id="362"/>
            <p14:sldId id="364"/>
            <p14:sldId id="363"/>
            <p14:sldId id="365"/>
            <p14:sldId id="366"/>
          </p14:sldIdLst>
        </p14:section>
        <p14:section name="Technical Design" id="{D46CBAA1-0544-4C35-A220-0478DD218EB2}">
          <p14:sldIdLst>
            <p14:sldId id="316"/>
            <p14:sldId id="340"/>
            <p14:sldId id="309"/>
            <p14:sldId id="270"/>
            <p14:sldId id="359"/>
            <p14:sldId id="360"/>
            <p14:sldId id="36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niaA" initials="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4" autoAdjust="0"/>
    <p:restoredTop sz="94951" autoAdjust="0"/>
  </p:normalViewPr>
  <p:slideViewPr>
    <p:cSldViewPr>
      <p:cViewPr varScale="1">
        <p:scale>
          <a:sx n="67" d="100"/>
          <a:sy n="67" d="100"/>
        </p:scale>
        <p:origin x="1398"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6C3E84-EACF-4685-898D-5ECAE21D65F0}" type="datetimeFigureOut">
              <a:rPr lang="en-US" smtClean="0"/>
              <a:t>4/6/2014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E6F47A-FC38-4F34-9F86-4ADABC739921}" type="slidenum">
              <a:rPr lang="en-US" smtClean="0"/>
              <a:t>‹#›</a:t>
            </a:fld>
            <a:endParaRPr lang="en-US"/>
          </a:p>
        </p:txBody>
      </p:sp>
    </p:spTree>
    <p:extLst>
      <p:ext uri="{BB962C8B-B14F-4D97-AF65-F5344CB8AC3E}">
        <p14:creationId xmlns:p14="http://schemas.microsoft.com/office/powerpoint/2010/main" val="2042668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A2E82BB5-353E-4B0E-BC0E-4A36E0A159E5}" type="slidenum">
              <a:rPr lang="ar-SA" smtClean="0"/>
              <a:pPr/>
              <a:t>6</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938757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B616381D-B9E5-44A3-B64A-AC141968D87A}" type="slidenum">
              <a:rPr lang="ar-SA" smtClean="0"/>
              <a:pPr/>
              <a:t>7</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dirty="0" smtClean="0"/>
              <a:t>Grows with the business: E-Correspondence allows for multiple deployment configuration/architecture depending on the business need and  transactions volume.</a:t>
            </a:r>
          </a:p>
        </p:txBody>
      </p:sp>
    </p:spTree>
    <p:extLst>
      <p:ext uri="{BB962C8B-B14F-4D97-AF65-F5344CB8AC3E}">
        <p14:creationId xmlns:p14="http://schemas.microsoft.com/office/powerpoint/2010/main" val="712857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F8B15A96-630F-4129-BCB8-722B66A4FAA7}" type="slidenum">
              <a:rPr lang="ar-SA" smtClean="0"/>
              <a:pPr/>
              <a:t>8</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7739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E4EC3321-C594-4178-804F-3EE5F3078737}" type="slidenum">
              <a:rPr lang="ar-SA" smtClean="0"/>
              <a:pPr/>
              <a:t>9</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61237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432246B-3815-4207-B575-72662B995778}" type="slidenum">
              <a:rPr lang="ar-SA" smtClean="0"/>
              <a:pPr/>
              <a:t>10</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31168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C4D4B38B-13CE-44D9-8B4F-DCD975AAE42B}" type="slidenum">
              <a:rPr lang="ar-SA" smtClean="0"/>
              <a:pPr/>
              <a:t>17</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269093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ADEE349-B897-4836-B2BF-F50BBB4BB7C0}" type="slidenum">
              <a:rPr lang="ar-SA" smtClean="0"/>
              <a:pPr/>
              <a:t>22</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73704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5257800"/>
            <a:ext cx="8839200" cy="1219200"/>
          </a:xfrm>
        </p:spPr>
        <p:txBody>
          <a:bodyPr anchor="ctr">
            <a:normAutofit/>
          </a:bodyPr>
          <a:lstStyle>
            <a:lvl1pPr marL="0" indent="0" algn="ctr">
              <a:buNone/>
              <a:defRPr sz="2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Title 5"/>
          <p:cNvSpPr>
            <a:spLocks noGrp="1"/>
          </p:cNvSpPr>
          <p:nvPr>
            <p:ph type="title"/>
          </p:nvPr>
        </p:nvSpPr>
        <p:spPr>
          <a:xfrm>
            <a:off x="152400" y="3733800"/>
            <a:ext cx="8839200" cy="1295400"/>
          </a:xfrm>
        </p:spPr>
        <p:txBody>
          <a:bodyPr/>
          <a:lstStyle>
            <a:lvl1pPr algn="ctr">
              <a:defRPr sz="36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5349618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0" y="6569075"/>
            <a:ext cx="2133600" cy="365125"/>
          </a:xfrm>
          <a:prstGeom prst="rect">
            <a:avLst/>
          </a:prstGeom>
        </p:spPr>
        <p:txBody>
          <a:bodyPr/>
          <a:lstStyle/>
          <a:p>
            <a:fld id="{B222189F-5743-4155-99CE-AEE9A449B497}" type="datetime3">
              <a:rPr lang="en-US" smtClean="0"/>
              <a:t>6 April 2014</a:t>
            </a:fld>
            <a:endParaRPr lang="en-US"/>
          </a:p>
        </p:txBody>
      </p:sp>
      <p:sp>
        <p:nvSpPr>
          <p:cNvPr id="5" name="Footer Placeholder 4"/>
          <p:cNvSpPr>
            <a:spLocks noGrp="1"/>
          </p:cNvSpPr>
          <p:nvPr>
            <p:ph type="ftr" sz="quarter" idx="11"/>
          </p:nvPr>
        </p:nvSpPr>
        <p:spPr>
          <a:xfrm>
            <a:off x="2133600" y="6569075"/>
            <a:ext cx="4876800" cy="365125"/>
          </a:xfrm>
          <a:prstGeom prst="rect">
            <a:avLst/>
          </a:prstGeom>
        </p:spPr>
        <p:txBody>
          <a:bodyPr/>
          <a:lstStyle/>
          <a:p>
            <a:r>
              <a:rPr lang="en-US" dirty="0" smtClean="0"/>
              <a:t>Copyright © 2012 Estarta Solutions. All rights reserved.</a:t>
            </a:r>
            <a:endParaRPr lang="en-US" dirty="0"/>
          </a:p>
        </p:txBody>
      </p:sp>
      <p:sp>
        <p:nvSpPr>
          <p:cNvPr id="6" name="Slide Number Placeholder 5"/>
          <p:cNvSpPr>
            <a:spLocks noGrp="1"/>
          </p:cNvSpPr>
          <p:nvPr>
            <p:ph type="sldNum" sz="quarter" idx="12"/>
          </p:nvPr>
        </p:nvSpPr>
        <p:spPr>
          <a:xfrm>
            <a:off x="7010400" y="6569075"/>
            <a:ext cx="2133600" cy="365125"/>
          </a:xfrm>
          <a:prstGeom prst="rect">
            <a:avLst/>
          </a:prstGeom>
        </p:spPr>
        <p:txBody>
          <a:bodyPr/>
          <a:lstStyle/>
          <a:p>
            <a:fld id="{B9E5EA0B-7B42-4005-A395-2F07A0C81D76}" type="slidenum">
              <a:rPr lang="en-US" smtClean="0"/>
              <a:t>‹#›</a:t>
            </a:fld>
            <a:endParaRPr lang="en-US"/>
          </a:p>
        </p:txBody>
      </p:sp>
    </p:spTree>
    <p:extLst>
      <p:ext uri="{BB962C8B-B14F-4D97-AF65-F5344CB8AC3E}">
        <p14:creationId xmlns:p14="http://schemas.microsoft.com/office/powerpoint/2010/main" val="351677085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0" y="6569075"/>
            <a:ext cx="2133600" cy="365125"/>
          </a:xfrm>
          <a:prstGeom prst="rect">
            <a:avLst/>
          </a:prstGeom>
        </p:spPr>
        <p:txBody>
          <a:bodyPr/>
          <a:lstStyle/>
          <a:p>
            <a:fld id="{360E4B58-EDD9-4E00-B214-F773FBEAAEA2}" type="datetime3">
              <a:rPr lang="en-US" smtClean="0"/>
              <a:t>6 April 2014</a:t>
            </a:fld>
            <a:endParaRPr lang="en-US"/>
          </a:p>
        </p:txBody>
      </p:sp>
      <p:sp>
        <p:nvSpPr>
          <p:cNvPr id="5" name="Footer Placeholder 4"/>
          <p:cNvSpPr>
            <a:spLocks noGrp="1"/>
          </p:cNvSpPr>
          <p:nvPr>
            <p:ph type="ftr" sz="quarter" idx="11"/>
          </p:nvPr>
        </p:nvSpPr>
        <p:spPr>
          <a:xfrm>
            <a:off x="2133600" y="6569075"/>
            <a:ext cx="4876800" cy="365125"/>
          </a:xfrm>
          <a:prstGeom prst="rect">
            <a:avLst/>
          </a:prstGeom>
        </p:spPr>
        <p:txBody>
          <a:bodyPr/>
          <a:lstStyle/>
          <a:p>
            <a:r>
              <a:rPr lang="en-US" dirty="0" smtClean="0"/>
              <a:t>Copyright © 2012 Estarta Solutions. All rights reserved.</a:t>
            </a:r>
            <a:endParaRPr lang="en-US" dirty="0"/>
          </a:p>
        </p:txBody>
      </p:sp>
      <p:sp>
        <p:nvSpPr>
          <p:cNvPr id="6" name="Slide Number Placeholder 5"/>
          <p:cNvSpPr>
            <a:spLocks noGrp="1"/>
          </p:cNvSpPr>
          <p:nvPr>
            <p:ph type="sldNum" sz="quarter" idx="12"/>
          </p:nvPr>
        </p:nvSpPr>
        <p:spPr>
          <a:xfrm>
            <a:off x="7010400" y="6569075"/>
            <a:ext cx="2133600" cy="365125"/>
          </a:xfrm>
          <a:prstGeom prst="rect">
            <a:avLst/>
          </a:prstGeom>
        </p:spPr>
        <p:txBody>
          <a:bodyPr/>
          <a:lstStyle/>
          <a:p>
            <a:fld id="{B9E5EA0B-7B42-4005-A395-2F07A0C81D76}" type="slidenum">
              <a:rPr lang="en-US" smtClean="0"/>
              <a:t>‹#›</a:t>
            </a:fld>
            <a:endParaRPr lang="en-US"/>
          </a:p>
        </p:txBody>
      </p:sp>
    </p:spTree>
    <p:extLst>
      <p:ext uri="{BB962C8B-B14F-4D97-AF65-F5344CB8AC3E}">
        <p14:creationId xmlns:p14="http://schemas.microsoft.com/office/powerpoint/2010/main" val="26760012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
        <p:nvSpPr>
          <p:cNvPr id="8" name="Date Placeholder 7"/>
          <p:cNvSpPr>
            <a:spLocks noGrp="1"/>
          </p:cNvSpPr>
          <p:nvPr>
            <p:ph type="dt" sz="half" idx="10"/>
          </p:nvPr>
        </p:nvSpPr>
        <p:spPr>
          <a:xfrm>
            <a:off x="0" y="6569075"/>
            <a:ext cx="2133600" cy="365125"/>
          </a:xfrm>
          <a:prstGeom prst="rect">
            <a:avLst/>
          </a:prstGeom>
        </p:spPr>
        <p:txBody>
          <a:bodyPr/>
          <a:lstStyle/>
          <a:p>
            <a:fld id="{053E0AFF-33A9-4B98-926A-97534B9A9D0F}" type="datetime3">
              <a:rPr lang="en-US" smtClean="0"/>
              <a:t>6 April 2014</a:t>
            </a:fld>
            <a:endParaRPr lang="en-US" dirty="0"/>
          </a:p>
        </p:txBody>
      </p:sp>
      <p:sp>
        <p:nvSpPr>
          <p:cNvPr id="9" name="Footer Placeholder 8"/>
          <p:cNvSpPr>
            <a:spLocks noGrp="1"/>
          </p:cNvSpPr>
          <p:nvPr>
            <p:ph type="ftr" sz="quarter" idx="11"/>
          </p:nvPr>
        </p:nvSpPr>
        <p:spPr>
          <a:xfrm>
            <a:off x="2133600" y="6569075"/>
            <a:ext cx="4876800" cy="365125"/>
          </a:xfrm>
          <a:prstGeom prst="rect">
            <a:avLst/>
          </a:prstGeom>
        </p:spPr>
        <p:txBody>
          <a:bodyPr/>
          <a:lstStyle/>
          <a:p>
            <a:r>
              <a:rPr lang="en-US" dirty="0" smtClean="0"/>
              <a:t>Copyright © 2012 Estarta Solutions. All rights reserved.</a:t>
            </a:r>
            <a:endParaRPr lang="en-US" dirty="0"/>
          </a:p>
        </p:txBody>
      </p:sp>
      <p:sp>
        <p:nvSpPr>
          <p:cNvPr id="10" name="Slide Number Placeholder 9"/>
          <p:cNvSpPr>
            <a:spLocks noGrp="1"/>
          </p:cNvSpPr>
          <p:nvPr>
            <p:ph type="sldNum" sz="quarter" idx="12"/>
          </p:nvPr>
        </p:nvSpPr>
        <p:spPr>
          <a:xfrm>
            <a:off x="7010400" y="6569075"/>
            <a:ext cx="2133600" cy="365125"/>
          </a:xfrm>
          <a:prstGeom prst="rect">
            <a:avLst/>
          </a:prstGeom>
        </p:spPr>
        <p:txBody>
          <a:bodyPr/>
          <a:lstStyle/>
          <a:p>
            <a:fld id="{B9E5EA0B-7B42-4005-A395-2F07A0C81D76}" type="slidenum">
              <a:rPr lang="en-US" smtClean="0"/>
              <a:pPr/>
              <a:t>‹#›</a:t>
            </a:fld>
            <a:endParaRPr lang="en-US"/>
          </a:p>
        </p:txBody>
      </p:sp>
    </p:spTree>
    <p:extLst>
      <p:ext uri="{BB962C8B-B14F-4D97-AF65-F5344CB8AC3E}">
        <p14:creationId xmlns:p14="http://schemas.microsoft.com/office/powerpoint/2010/main" val="20312433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6629400"/>
            <a:ext cx="9144000" cy="228600"/>
          </a:xfrm>
          <a:prstGeom prst="rect">
            <a:avLst/>
          </a:prstGeom>
          <a:solidFill>
            <a:srgbClr val="D81712"/>
          </a:solidFill>
          <a:ln w="9525">
            <a:solidFill>
              <a:schemeClr val="tx1"/>
            </a:solidFill>
            <a:miter lim="800000"/>
            <a:headEnd/>
            <a:tailEnd/>
          </a:ln>
        </p:spPr>
        <p:txBody>
          <a:bodyPr wrap="none" anchor="ctr"/>
          <a:lstStyle/>
          <a:p>
            <a:endParaRPr lang="en-US"/>
          </a:p>
        </p:txBody>
      </p:sp>
      <p:sp>
        <p:nvSpPr>
          <p:cNvPr id="2" name="Title 1"/>
          <p:cNvSpPr>
            <a:spLocks noGrp="1"/>
          </p:cNvSpPr>
          <p:nvPr>
            <p:ph type="title"/>
          </p:nvPr>
        </p:nvSpPr>
        <p:spPr>
          <a:xfrm>
            <a:off x="722313" y="2209800"/>
            <a:ext cx="7772400" cy="1362075"/>
          </a:xfrm>
        </p:spPr>
        <p:txBody>
          <a:bodyPr anchor="b"/>
          <a:lstStyle>
            <a:lvl1pPr algn="ctr">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605213"/>
            <a:ext cx="7772400"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0" y="6569075"/>
            <a:ext cx="2133600" cy="365125"/>
          </a:xfrm>
          <a:prstGeom prst="rect">
            <a:avLst/>
          </a:prstGeom>
        </p:spPr>
        <p:txBody>
          <a:bodyPr/>
          <a:lstStyle/>
          <a:p>
            <a:fld id="{3801CF27-139C-4544-B675-E42E4B8C608A}" type="datetime3">
              <a:rPr lang="en-US" smtClean="0"/>
              <a:t>6 April 2014</a:t>
            </a:fld>
            <a:endParaRPr lang="en-US"/>
          </a:p>
        </p:txBody>
      </p:sp>
      <p:sp>
        <p:nvSpPr>
          <p:cNvPr id="5" name="Footer Placeholder 4"/>
          <p:cNvSpPr>
            <a:spLocks noGrp="1"/>
          </p:cNvSpPr>
          <p:nvPr>
            <p:ph type="ftr" sz="quarter" idx="11"/>
          </p:nvPr>
        </p:nvSpPr>
        <p:spPr>
          <a:xfrm>
            <a:off x="2133600" y="6569075"/>
            <a:ext cx="4876800" cy="365125"/>
          </a:xfrm>
          <a:prstGeom prst="rect">
            <a:avLst/>
          </a:prstGeom>
        </p:spPr>
        <p:txBody>
          <a:bodyPr/>
          <a:lstStyle/>
          <a:p>
            <a:r>
              <a:rPr lang="en-US" dirty="0" smtClean="0"/>
              <a:t>Copyright © 2012 Estarta Solutions. All rights reserved.</a:t>
            </a:r>
            <a:endParaRPr lang="en-US" dirty="0"/>
          </a:p>
        </p:txBody>
      </p:sp>
      <p:sp>
        <p:nvSpPr>
          <p:cNvPr id="6" name="Slide Number Placeholder 5"/>
          <p:cNvSpPr>
            <a:spLocks noGrp="1"/>
          </p:cNvSpPr>
          <p:nvPr>
            <p:ph type="sldNum" sz="quarter" idx="12"/>
          </p:nvPr>
        </p:nvSpPr>
        <p:spPr>
          <a:xfrm>
            <a:off x="7010400" y="6569075"/>
            <a:ext cx="2133600" cy="365125"/>
          </a:xfrm>
          <a:prstGeom prst="rect">
            <a:avLst/>
          </a:prstGeom>
        </p:spPr>
        <p:txBody>
          <a:bodyPr/>
          <a:lstStyle/>
          <a:p>
            <a:fld id="{B9E5EA0B-7B42-4005-A395-2F07A0C81D76}" type="slidenum">
              <a:rPr lang="en-US" smtClean="0"/>
              <a:t>‹#›</a:t>
            </a:fld>
            <a:endParaRPr lang="en-US"/>
          </a:p>
        </p:txBody>
      </p:sp>
    </p:spTree>
    <p:extLst>
      <p:ext uri="{BB962C8B-B14F-4D97-AF65-F5344CB8AC3E}">
        <p14:creationId xmlns:p14="http://schemas.microsoft.com/office/powerpoint/2010/main" val="40039613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0" y="6569075"/>
            <a:ext cx="2133600" cy="365125"/>
          </a:xfrm>
          <a:prstGeom prst="rect">
            <a:avLst/>
          </a:prstGeom>
        </p:spPr>
        <p:txBody>
          <a:bodyPr/>
          <a:lstStyle/>
          <a:p>
            <a:fld id="{8AEBD695-2BC3-49AF-AEDE-B20EA6B0AA0B}" type="datetime3">
              <a:rPr lang="en-US" smtClean="0"/>
              <a:t>6 April 2014</a:t>
            </a:fld>
            <a:endParaRPr lang="en-US"/>
          </a:p>
        </p:txBody>
      </p:sp>
      <p:sp>
        <p:nvSpPr>
          <p:cNvPr id="6" name="Footer Placeholder 5"/>
          <p:cNvSpPr>
            <a:spLocks noGrp="1"/>
          </p:cNvSpPr>
          <p:nvPr>
            <p:ph type="ftr" sz="quarter" idx="11"/>
          </p:nvPr>
        </p:nvSpPr>
        <p:spPr>
          <a:xfrm>
            <a:off x="2133600" y="6569075"/>
            <a:ext cx="4876800" cy="365125"/>
          </a:xfrm>
          <a:prstGeom prst="rect">
            <a:avLst/>
          </a:prstGeom>
        </p:spPr>
        <p:txBody>
          <a:bodyPr/>
          <a:lstStyle/>
          <a:p>
            <a:r>
              <a:rPr lang="en-US" dirty="0" smtClean="0"/>
              <a:t>Copyright © 2012 Estarta Solutions. All rights reserved.</a:t>
            </a:r>
            <a:endParaRPr lang="en-US" dirty="0"/>
          </a:p>
        </p:txBody>
      </p:sp>
      <p:sp>
        <p:nvSpPr>
          <p:cNvPr id="7" name="Slide Number Placeholder 6"/>
          <p:cNvSpPr>
            <a:spLocks noGrp="1"/>
          </p:cNvSpPr>
          <p:nvPr>
            <p:ph type="sldNum" sz="quarter" idx="12"/>
          </p:nvPr>
        </p:nvSpPr>
        <p:spPr>
          <a:xfrm>
            <a:off x="7010400" y="6569075"/>
            <a:ext cx="2133600" cy="365125"/>
          </a:xfrm>
          <a:prstGeom prst="rect">
            <a:avLst/>
          </a:prstGeom>
        </p:spPr>
        <p:txBody>
          <a:bodyPr/>
          <a:lstStyle/>
          <a:p>
            <a:fld id="{B9E5EA0B-7B42-4005-A395-2F07A0C81D76}" type="slidenum">
              <a:rPr lang="en-US" smtClean="0"/>
              <a:t>‹#›</a:t>
            </a:fld>
            <a:endParaRPr lang="en-US" dirty="0"/>
          </a:p>
        </p:txBody>
      </p:sp>
    </p:spTree>
    <p:extLst>
      <p:ext uri="{BB962C8B-B14F-4D97-AF65-F5344CB8AC3E}">
        <p14:creationId xmlns:p14="http://schemas.microsoft.com/office/powerpoint/2010/main" val="40519704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0" y="6569075"/>
            <a:ext cx="2133600" cy="365125"/>
          </a:xfrm>
          <a:prstGeom prst="rect">
            <a:avLst/>
          </a:prstGeom>
        </p:spPr>
        <p:txBody>
          <a:bodyPr/>
          <a:lstStyle/>
          <a:p>
            <a:fld id="{CCF79098-B3BC-400B-8003-01E9DA74ADD3}" type="datetime3">
              <a:rPr lang="en-US" smtClean="0"/>
              <a:t>6 April 2014</a:t>
            </a:fld>
            <a:endParaRPr lang="en-US"/>
          </a:p>
        </p:txBody>
      </p:sp>
      <p:sp>
        <p:nvSpPr>
          <p:cNvPr id="8" name="Footer Placeholder 7"/>
          <p:cNvSpPr>
            <a:spLocks noGrp="1"/>
          </p:cNvSpPr>
          <p:nvPr>
            <p:ph type="ftr" sz="quarter" idx="11"/>
          </p:nvPr>
        </p:nvSpPr>
        <p:spPr>
          <a:xfrm>
            <a:off x="2133600" y="6569075"/>
            <a:ext cx="4876800" cy="365125"/>
          </a:xfrm>
          <a:prstGeom prst="rect">
            <a:avLst/>
          </a:prstGeom>
        </p:spPr>
        <p:txBody>
          <a:bodyPr/>
          <a:lstStyle/>
          <a:p>
            <a:r>
              <a:rPr lang="en-US" dirty="0" smtClean="0"/>
              <a:t>Copyright © 2012 Estarta Solutions. All rights reserved.</a:t>
            </a:r>
            <a:endParaRPr lang="en-US" dirty="0"/>
          </a:p>
        </p:txBody>
      </p:sp>
      <p:sp>
        <p:nvSpPr>
          <p:cNvPr id="9" name="Slide Number Placeholder 8"/>
          <p:cNvSpPr>
            <a:spLocks noGrp="1"/>
          </p:cNvSpPr>
          <p:nvPr>
            <p:ph type="sldNum" sz="quarter" idx="12"/>
          </p:nvPr>
        </p:nvSpPr>
        <p:spPr>
          <a:xfrm>
            <a:off x="7010400" y="6569075"/>
            <a:ext cx="2133600" cy="365125"/>
          </a:xfrm>
          <a:prstGeom prst="rect">
            <a:avLst/>
          </a:prstGeom>
        </p:spPr>
        <p:txBody>
          <a:bodyPr/>
          <a:lstStyle/>
          <a:p>
            <a:fld id="{B9E5EA0B-7B42-4005-A395-2F07A0C81D76}" type="slidenum">
              <a:rPr lang="en-US" smtClean="0"/>
              <a:t>‹#›</a:t>
            </a:fld>
            <a:endParaRPr lang="en-US"/>
          </a:p>
        </p:txBody>
      </p:sp>
    </p:spTree>
    <p:extLst>
      <p:ext uri="{BB962C8B-B14F-4D97-AF65-F5344CB8AC3E}">
        <p14:creationId xmlns:p14="http://schemas.microsoft.com/office/powerpoint/2010/main" val="806371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0" y="6569075"/>
            <a:ext cx="2133600" cy="365125"/>
          </a:xfrm>
          <a:prstGeom prst="rect">
            <a:avLst/>
          </a:prstGeom>
        </p:spPr>
        <p:txBody>
          <a:bodyPr/>
          <a:lstStyle/>
          <a:p>
            <a:fld id="{B2EB0109-76EE-4F93-97A5-F54A09E927AA}" type="datetime3">
              <a:rPr lang="en-US" smtClean="0"/>
              <a:t>6 April 2014</a:t>
            </a:fld>
            <a:endParaRPr lang="en-US"/>
          </a:p>
        </p:txBody>
      </p:sp>
      <p:sp>
        <p:nvSpPr>
          <p:cNvPr id="4" name="Footer Placeholder 3"/>
          <p:cNvSpPr>
            <a:spLocks noGrp="1"/>
          </p:cNvSpPr>
          <p:nvPr>
            <p:ph type="ftr" sz="quarter" idx="11"/>
          </p:nvPr>
        </p:nvSpPr>
        <p:spPr>
          <a:xfrm>
            <a:off x="2133600" y="6569075"/>
            <a:ext cx="4876800" cy="365125"/>
          </a:xfrm>
          <a:prstGeom prst="rect">
            <a:avLst/>
          </a:prstGeom>
        </p:spPr>
        <p:txBody>
          <a:bodyPr/>
          <a:lstStyle/>
          <a:p>
            <a:r>
              <a:rPr lang="en-US" dirty="0" smtClean="0"/>
              <a:t>Copyright © 2012 Estarta Solutions. All rights reserved.</a:t>
            </a:r>
            <a:endParaRPr lang="en-US" dirty="0"/>
          </a:p>
        </p:txBody>
      </p:sp>
      <p:sp>
        <p:nvSpPr>
          <p:cNvPr id="5" name="Slide Number Placeholder 4"/>
          <p:cNvSpPr>
            <a:spLocks noGrp="1"/>
          </p:cNvSpPr>
          <p:nvPr>
            <p:ph type="sldNum" sz="quarter" idx="12"/>
          </p:nvPr>
        </p:nvSpPr>
        <p:spPr>
          <a:xfrm>
            <a:off x="7010400" y="6569075"/>
            <a:ext cx="2133600" cy="365125"/>
          </a:xfrm>
          <a:prstGeom prst="rect">
            <a:avLst/>
          </a:prstGeom>
        </p:spPr>
        <p:txBody>
          <a:bodyPr/>
          <a:lstStyle/>
          <a:p>
            <a:fld id="{B9E5EA0B-7B42-4005-A395-2F07A0C81D76}" type="slidenum">
              <a:rPr lang="en-US" smtClean="0"/>
              <a:t>‹#›</a:t>
            </a:fld>
            <a:endParaRPr lang="en-US"/>
          </a:p>
        </p:txBody>
      </p:sp>
    </p:spTree>
    <p:extLst>
      <p:ext uri="{BB962C8B-B14F-4D97-AF65-F5344CB8AC3E}">
        <p14:creationId xmlns:p14="http://schemas.microsoft.com/office/powerpoint/2010/main" val="86206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569075"/>
            <a:ext cx="2133600" cy="365125"/>
          </a:xfrm>
          <a:prstGeom prst="rect">
            <a:avLst/>
          </a:prstGeom>
        </p:spPr>
        <p:txBody>
          <a:bodyPr/>
          <a:lstStyle/>
          <a:p>
            <a:fld id="{1ED4DFE9-3E85-442A-B1A5-AE15D3334B92}" type="datetime3">
              <a:rPr lang="en-US" smtClean="0"/>
              <a:t>6 April 2014</a:t>
            </a:fld>
            <a:endParaRPr lang="en-US"/>
          </a:p>
        </p:txBody>
      </p:sp>
      <p:sp>
        <p:nvSpPr>
          <p:cNvPr id="3" name="Footer Placeholder 2"/>
          <p:cNvSpPr>
            <a:spLocks noGrp="1"/>
          </p:cNvSpPr>
          <p:nvPr>
            <p:ph type="ftr" sz="quarter" idx="11"/>
          </p:nvPr>
        </p:nvSpPr>
        <p:spPr>
          <a:xfrm>
            <a:off x="2133600" y="6569075"/>
            <a:ext cx="4876800" cy="365125"/>
          </a:xfrm>
          <a:prstGeom prst="rect">
            <a:avLst/>
          </a:prstGeom>
        </p:spPr>
        <p:txBody>
          <a:bodyPr/>
          <a:lstStyle/>
          <a:p>
            <a:r>
              <a:rPr lang="en-US" dirty="0" smtClean="0"/>
              <a:t>Copyright © 2012 Estarta Solutions. All rights reserved.</a:t>
            </a:r>
            <a:endParaRPr lang="en-US" dirty="0"/>
          </a:p>
        </p:txBody>
      </p:sp>
      <p:sp>
        <p:nvSpPr>
          <p:cNvPr id="4" name="Slide Number Placeholder 3"/>
          <p:cNvSpPr>
            <a:spLocks noGrp="1"/>
          </p:cNvSpPr>
          <p:nvPr>
            <p:ph type="sldNum" sz="quarter" idx="12"/>
          </p:nvPr>
        </p:nvSpPr>
        <p:spPr>
          <a:xfrm>
            <a:off x="7010400" y="6569075"/>
            <a:ext cx="2133600" cy="365125"/>
          </a:xfrm>
          <a:prstGeom prst="rect">
            <a:avLst/>
          </a:prstGeom>
        </p:spPr>
        <p:txBody>
          <a:bodyPr/>
          <a:lstStyle/>
          <a:p>
            <a:fld id="{B9E5EA0B-7B42-4005-A395-2F07A0C81D76}" type="slidenum">
              <a:rPr lang="en-US" smtClean="0"/>
              <a:t>‹#›</a:t>
            </a:fld>
            <a:endParaRPr lang="en-US"/>
          </a:p>
        </p:txBody>
      </p:sp>
    </p:spTree>
    <p:extLst>
      <p:ext uri="{BB962C8B-B14F-4D97-AF65-F5344CB8AC3E}">
        <p14:creationId xmlns:p14="http://schemas.microsoft.com/office/powerpoint/2010/main" val="3570741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0" y="6569075"/>
            <a:ext cx="2133600" cy="365125"/>
          </a:xfrm>
          <a:prstGeom prst="rect">
            <a:avLst/>
          </a:prstGeom>
        </p:spPr>
        <p:txBody>
          <a:bodyPr/>
          <a:lstStyle/>
          <a:p>
            <a:fld id="{ED4462EE-188A-471E-9537-13394C535C37}" type="datetime3">
              <a:rPr lang="en-US" smtClean="0"/>
              <a:t>6 April 2014</a:t>
            </a:fld>
            <a:endParaRPr lang="en-US"/>
          </a:p>
        </p:txBody>
      </p:sp>
      <p:sp>
        <p:nvSpPr>
          <p:cNvPr id="6" name="Footer Placeholder 5"/>
          <p:cNvSpPr>
            <a:spLocks noGrp="1"/>
          </p:cNvSpPr>
          <p:nvPr>
            <p:ph type="ftr" sz="quarter" idx="11"/>
          </p:nvPr>
        </p:nvSpPr>
        <p:spPr>
          <a:xfrm>
            <a:off x="2133600" y="6569075"/>
            <a:ext cx="4876800" cy="365125"/>
          </a:xfrm>
          <a:prstGeom prst="rect">
            <a:avLst/>
          </a:prstGeom>
        </p:spPr>
        <p:txBody>
          <a:bodyPr/>
          <a:lstStyle/>
          <a:p>
            <a:r>
              <a:rPr lang="en-US" dirty="0" smtClean="0"/>
              <a:t>Copyright © 2012 Estarta Solutions. All rights reserved.</a:t>
            </a:r>
            <a:endParaRPr lang="en-US" dirty="0"/>
          </a:p>
        </p:txBody>
      </p:sp>
      <p:sp>
        <p:nvSpPr>
          <p:cNvPr id="7" name="Slide Number Placeholder 6"/>
          <p:cNvSpPr>
            <a:spLocks noGrp="1"/>
          </p:cNvSpPr>
          <p:nvPr>
            <p:ph type="sldNum" sz="quarter" idx="12"/>
          </p:nvPr>
        </p:nvSpPr>
        <p:spPr>
          <a:xfrm>
            <a:off x="7010400" y="6569075"/>
            <a:ext cx="2133600" cy="365125"/>
          </a:xfrm>
          <a:prstGeom prst="rect">
            <a:avLst/>
          </a:prstGeom>
        </p:spPr>
        <p:txBody>
          <a:bodyPr/>
          <a:lstStyle/>
          <a:p>
            <a:fld id="{B9E5EA0B-7B42-4005-A395-2F07A0C81D76}" type="slidenum">
              <a:rPr lang="en-US" smtClean="0"/>
              <a:t>‹#›</a:t>
            </a:fld>
            <a:endParaRPr lang="en-US"/>
          </a:p>
        </p:txBody>
      </p:sp>
    </p:spTree>
    <p:extLst>
      <p:ext uri="{BB962C8B-B14F-4D97-AF65-F5344CB8AC3E}">
        <p14:creationId xmlns:p14="http://schemas.microsoft.com/office/powerpoint/2010/main" val="351013307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6629400"/>
            <a:ext cx="9144000" cy="228600"/>
          </a:xfrm>
          <a:prstGeom prst="rect">
            <a:avLst/>
          </a:prstGeom>
          <a:solidFill>
            <a:srgbClr val="D81712"/>
          </a:solidFill>
          <a:ln w="9525">
            <a:solidFill>
              <a:schemeClr val="tx1"/>
            </a:solidFill>
            <a:miter lim="800000"/>
            <a:headEnd/>
            <a:tailEnd/>
          </a:ln>
        </p:spPr>
        <p:txBody>
          <a:bodyPr wrap="none" anchor="ctr"/>
          <a:lstStyle/>
          <a:p>
            <a:endParaRPr lang="en-US"/>
          </a:p>
        </p:txBody>
      </p:sp>
      <p:sp>
        <p:nvSpPr>
          <p:cNvPr id="2" name="Title 1"/>
          <p:cNvSpPr>
            <a:spLocks noGrp="1"/>
          </p:cNvSpPr>
          <p:nvPr>
            <p:ph type="title"/>
          </p:nvPr>
        </p:nvSpPr>
        <p:spPr>
          <a:xfrm>
            <a:off x="31242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1242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1242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0" y="6569075"/>
            <a:ext cx="2133600" cy="365125"/>
          </a:xfrm>
          <a:prstGeom prst="rect">
            <a:avLst/>
          </a:prstGeom>
        </p:spPr>
        <p:txBody>
          <a:bodyPr/>
          <a:lstStyle/>
          <a:p>
            <a:fld id="{B2C56827-9EDD-4C04-9AC9-B01A74765CDA}" type="datetime3">
              <a:rPr lang="en-US" smtClean="0"/>
              <a:t>6 April 2014</a:t>
            </a:fld>
            <a:endParaRPr lang="en-US"/>
          </a:p>
        </p:txBody>
      </p:sp>
      <p:sp>
        <p:nvSpPr>
          <p:cNvPr id="6" name="Footer Placeholder 5"/>
          <p:cNvSpPr>
            <a:spLocks noGrp="1"/>
          </p:cNvSpPr>
          <p:nvPr>
            <p:ph type="ftr" sz="quarter" idx="11"/>
          </p:nvPr>
        </p:nvSpPr>
        <p:spPr>
          <a:xfrm>
            <a:off x="2133600" y="6569075"/>
            <a:ext cx="4876800" cy="365125"/>
          </a:xfrm>
          <a:prstGeom prst="rect">
            <a:avLst/>
          </a:prstGeom>
        </p:spPr>
        <p:txBody>
          <a:bodyPr/>
          <a:lstStyle/>
          <a:p>
            <a:r>
              <a:rPr lang="en-US" dirty="0" smtClean="0"/>
              <a:t>Copyright © 2012 Estarta Solutions. All rights reserved.</a:t>
            </a:r>
            <a:endParaRPr lang="en-US" dirty="0"/>
          </a:p>
        </p:txBody>
      </p:sp>
      <p:sp>
        <p:nvSpPr>
          <p:cNvPr id="7" name="Slide Number Placeholder 6"/>
          <p:cNvSpPr>
            <a:spLocks noGrp="1"/>
          </p:cNvSpPr>
          <p:nvPr>
            <p:ph type="sldNum" sz="quarter" idx="12"/>
          </p:nvPr>
        </p:nvSpPr>
        <p:spPr>
          <a:xfrm>
            <a:off x="7010400" y="6569075"/>
            <a:ext cx="2133600" cy="365125"/>
          </a:xfrm>
          <a:prstGeom prst="rect">
            <a:avLst/>
          </a:prstGeom>
        </p:spPr>
        <p:txBody>
          <a:bodyPr/>
          <a:lstStyle/>
          <a:p>
            <a:fld id="{B9E5EA0B-7B42-4005-A395-2F07A0C81D76}" type="slidenum">
              <a:rPr lang="en-US" smtClean="0"/>
              <a:t>‹#›</a:t>
            </a:fld>
            <a:endParaRPr lang="en-US"/>
          </a:p>
        </p:txBody>
      </p:sp>
    </p:spTree>
    <p:extLst>
      <p:ext uri="{BB962C8B-B14F-4D97-AF65-F5344CB8AC3E}">
        <p14:creationId xmlns:p14="http://schemas.microsoft.com/office/powerpoint/2010/main" val="688845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79587" y="214745"/>
            <a:ext cx="6647217" cy="623455"/>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8229600" cy="5181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rgbClr val="C00000"/>
              </a:buClr>
              <a:buSzTx/>
              <a:buFont typeface="Wingdings" pitchFamily="2" charset="2"/>
              <a:buChar char="q"/>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C00000"/>
              </a:buClr>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
                <a:srgbClr val="C00000"/>
              </a:buClr>
              <a:buSzTx/>
              <a:buFont typeface="Wingdings" pitchFamily="2" charset="2"/>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
                <a:srgbClr val="C00000"/>
              </a:buClr>
              <a:buSzTx/>
              <a:buFont typeface="Arial"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
                <a:srgbClr val="C00000"/>
              </a:buClr>
              <a:buSzTx/>
              <a:buFont typeface="Arial"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12" name="Date Placeholder 3"/>
          <p:cNvSpPr>
            <a:spLocks noGrp="1"/>
          </p:cNvSpPr>
          <p:nvPr>
            <p:ph type="dt" sz="half" idx="2"/>
          </p:nvPr>
        </p:nvSpPr>
        <p:spPr>
          <a:xfrm>
            <a:off x="0" y="6569075"/>
            <a:ext cx="2133600" cy="365125"/>
          </a:xfrm>
          <a:prstGeom prst="rect">
            <a:avLst/>
          </a:prstGeom>
        </p:spPr>
        <p:txBody>
          <a:bodyPr vert="horz" lIns="91440" tIns="45720" rIns="91440" bIns="45720" rtlCol="0" anchor="ctr"/>
          <a:lstStyle>
            <a:lvl1pPr algn="l">
              <a:defRPr sz="1200">
                <a:solidFill>
                  <a:schemeClr val="bg1"/>
                </a:solidFill>
              </a:defRPr>
            </a:lvl1pPr>
          </a:lstStyle>
          <a:p>
            <a:fld id="{1C5A3AF2-3D7C-4636-BCFB-013A1329BC4E}" type="datetime3">
              <a:rPr lang="en-US" smtClean="0"/>
              <a:t>6 April 2014</a:t>
            </a:fld>
            <a:endParaRPr lang="en-US" dirty="0"/>
          </a:p>
        </p:txBody>
      </p:sp>
      <p:sp>
        <p:nvSpPr>
          <p:cNvPr id="13" name="Footer Placeholder 4"/>
          <p:cNvSpPr>
            <a:spLocks noGrp="1"/>
          </p:cNvSpPr>
          <p:nvPr>
            <p:ph type="ftr" sz="quarter" idx="3"/>
          </p:nvPr>
        </p:nvSpPr>
        <p:spPr>
          <a:xfrm>
            <a:off x="2133600" y="6569075"/>
            <a:ext cx="4876800" cy="365125"/>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Copyright © 2012 Estarta Solutions. All rights reserved.</a:t>
            </a:r>
            <a:endParaRPr lang="en-US" dirty="0"/>
          </a:p>
        </p:txBody>
      </p:sp>
      <p:sp>
        <p:nvSpPr>
          <p:cNvPr id="14" name="Slide Number Placeholder 5"/>
          <p:cNvSpPr>
            <a:spLocks noGrp="1"/>
          </p:cNvSpPr>
          <p:nvPr>
            <p:ph type="sldNum" sz="quarter" idx="4"/>
          </p:nvPr>
        </p:nvSpPr>
        <p:spPr>
          <a:xfrm>
            <a:off x="7010400" y="6569075"/>
            <a:ext cx="2133600" cy="365125"/>
          </a:xfrm>
          <a:prstGeom prst="rect">
            <a:avLst/>
          </a:prstGeom>
        </p:spPr>
        <p:txBody>
          <a:bodyPr vert="horz" lIns="91440" tIns="45720" rIns="91440" bIns="45720" rtlCol="0" anchor="ctr"/>
          <a:lstStyle>
            <a:lvl1pPr algn="r">
              <a:defRPr sz="1200">
                <a:solidFill>
                  <a:schemeClr val="bg1"/>
                </a:solidFill>
              </a:defRPr>
            </a:lvl1pPr>
          </a:lstStyle>
          <a:p>
            <a:fld id="{B9E5EA0B-7B42-4005-A395-2F07A0C81D76}" type="slidenum">
              <a:rPr lang="en-US" smtClean="0"/>
              <a:pPr/>
              <a:t>‹#›</a:t>
            </a:fld>
            <a:endParaRPr lang="en-US"/>
          </a:p>
        </p:txBody>
      </p:sp>
    </p:spTree>
    <p:extLst>
      <p:ext uri="{BB962C8B-B14F-4D97-AF65-F5344CB8AC3E}">
        <p14:creationId xmlns:p14="http://schemas.microsoft.com/office/powerpoint/2010/main" val="1312497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l" defTabSz="914400" rtl="0" eaLnBrk="1" latinLnBrk="0" hangingPunct="1">
        <a:spcBef>
          <a:spcPct val="0"/>
        </a:spcBef>
        <a:buNone/>
        <a:defRPr sz="2800" b="1" kern="1200">
          <a:solidFill>
            <a:srgbClr val="C00000"/>
          </a:solidFill>
          <a:latin typeface="+mj-lt"/>
          <a:ea typeface="+mj-ea"/>
          <a:cs typeface="+mj-cs"/>
        </a:defRPr>
      </a:lvl1pPr>
    </p:titleStyle>
    <p:bodyStyle>
      <a:lvl1pPr marL="342900" marR="0" indent="-342900" algn="l" defTabSz="914400" rtl="0" eaLnBrk="1" fontAlgn="auto" latinLnBrk="0" hangingPunct="1">
        <a:lnSpc>
          <a:spcPct val="100000"/>
        </a:lnSpc>
        <a:spcBef>
          <a:spcPct val="20000"/>
        </a:spcBef>
        <a:spcAft>
          <a:spcPts val="0"/>
        </a:spcAft>
        <a:buClr>
          <a:srgbClr val="C00000"/>
        </a:buClr>
        <a:buSzTx/>
        <a:buFont typeface="Wingdings" pitchFamily="2" charset="2"/>
        <a:buChar char="q"/>
        <a:tabLst/>
        <a:defRPr sz="2400" b="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
          <a:srgbClr val="C00000"/>
        </a:buClr>
        <a:buSzTx/>
        <a:buFont typeface="Arial" pitchFamily="34" charset="0"/>
        <a:buChar char="•"/>
        <a:tabLst/>
        <a:defRPr sz="20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
          <a:srgbClr val="C00000"/>
        </a:buClr>
        <a:buSzTx/>
        <a:buFont typeface="Wingdings" pitchFamily="2" charset="2"/>
        <a:buChar char="§"/>
        <a:tabLst/>
        <a:defRPr sz="18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
          <a:srgbClr val="C00000"/>
        </a:buClr>
        <a:buSzTx/>
        <a:buFont typeface="Arial" pitchFamily="34" charset="0"/>
        <a:buChar char="–"/>
        <a:tabLst/>
        <a:defRPr sz="16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
          <a:srgbClr val="C00000"/>
        </a:buClr>
        <a:buSzTx/>
        <a:buFont typeface="Arial" pitchFamily="34" charset="0"/>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3.xml"/><Relationship Id="rId16"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png"/><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a:xfrm>
            <a:off x="0" y="6629400"/>
            <a:ext cx="91440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629400"/>
            <a:ext cx="91440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txBox="1">
            <a:spLocks/>
          </p:cNvSpPr>
          <p:nvPr/>
        </p:nvSpPr>
        <p:spPr>
          <a:xfrm>
            <a:off x="0" y="6629400"/>
            <a:ext cx="7010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Copyright © 2012 Estarta Solutions. All rights reserved.</a:t>
            </a:r>
          </a:p>
        </p:txBody>
      </p:sp>
      <p:sp>
        <p:nvSpPr>
          <p:cNvPr id="16" name="Rectangle 2"/>
          <p:cNvSpPr txBox="1">
            <a:spLocks noChangeArrowheads="1"/>
          </p:cNvSpPr>
          <p:nvPr/>
        </p:nvSpPr>
        <p:spPr>
          <a:xfrm>
            <a:off x="685800" y="3581400"/>
            <a:ext cx="3527425" cy="1219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bg1"/>
                </a:solidFill>
                <a:latin typeface="+mj-lt"/>
                <a:ea typeface="+mj-ea"/>
                <a:cs typeface="+mj-cs"/>
              </a:defRPr>
            </a:lvl1pPr>
          </a:lstStyle>
          <a:p>
            <a:pPr>
              <a:defRPr/>
            </a:pPr>
            <a:r>
              <a:rPr lang="en-US" sz="2800" dirty="0">
                <a:solidFill>
                  <a:srgbClr val="D00000"/>
                </a:solidFill>
                <a:latin typeface="Century Gothic"/>
                <a:cs typeface="Century Gothic"/>
              </a:rPr>
              <a:t>ECS ®</a:t>
            </a:r>
            <a:br>
              <a:rPr lang="en-US" sz="2800" dirty="0">
                <a:solidFill>
                  <a:srgbClr val="D00000"/>
                </a:solidFill>
                <a:latin typeface="Century Gothic"/>
                <a:cs typeface="Century Gothic"/>
              </a:rPr>
            </a:br>
            <a:r>
              <a:rPr lang="en-US" sz="1600" b="0" dirty="0" smtClean="0">
                <a:solidFill>
                  <a:schemeClr val="tx1">
                    <a:lumMod val="75000"/>
                    <a:lumOff val="25000"/>
                  </a:schemeClr>
                </a:solidFill>
                <a:latin typeface="+mn-lt"/>
                <a:ea typeface="+mn-ea"/>
              </a:rPr>
              <a:t>Electronic  Correspondence  System</a:t>
            </a:r>
            <a:endParaRPr lang="en-US" sz="1600" b="0" dirty="0">
              <a:solidFill>
                <a:schemeClr val="tx1">
                  <a:lumMod val="75000"/>
                  <a:lumOff val="25000"/>
                </a:schemeClr>
              </a:solidFill>
              <a:latin typeface="+mn-lt"/>
              <a:ea typeface="+mn-ea"/>
            </a:endParaRPr>
          </a:p>
        </p:txBody>
      </p:sp>
      <p:pic>
        <p:nvPicPr>
          <p:cNvPr id="11"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5863" y="1371600"/>
            <a:ext cx="2798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0" y="6007100"/>
            <a:ext cx="5842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3750" y="6007100"/>
            <a:ext cx="5842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05600" y="6096000"/>
            <a:ext cx="934838" cy="411163"/>
          </a:xfrm>
          <a:prstGeom prst="rect">
            <a:avLst/>
          </a:prstGeom>
          <a:noFill/>
          <a:ln>
            <a:noFill/>
          </a:ln>
        </p:spPr>
      </p:pic>
      <p:pic>
        <p:nvPicPr>
          <p:cNvPr id="20" name="Picture 20" descr="Description: Microsoft%20Logo"/>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b="13650"/>
          <a:stretch/>
        </p:blipFill>
        <p:spPr bwMode="auto">
          <a:xfrm>
            <a:off x="7713563" y="6096000"/>
            <a:ext cx="1382395"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2184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6629400"/>
            <a:ext cx="91440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3" name="Rectangle 8"/>
          <p:cNvSpPr>
            <a:spLocks noGrp="1" noChangeArrowheads="1"/>
          </p:cNvSpPr>
          <p:nvPr>
            <p:ph type="body" idx="1"/>
          </p:nvPr>
        </p:nvSpPr>
        <p:spPr>
          <a:xfrm>
            <a:off x="381000" y="838200"/>
            <a:ext cx="8534400" cy="5791200"/>
          </a:xfrm>
        </p:spPr>
        <p:txBody>
          <a:bodyPr>
            <a:normAutofit fontScale="92500" lnSpcReduction="20000"/>
          </a:bodyPr>
          <a:lstStyle/>
          <a:p>
            <a:pPr marL="285750" indent="-285750" algn="r" rtl="1">
              <a:lnSpc>
                <a:spcPct val="160000"/>
              </a:lnSpc>
              <a:buSzPct val="125000"/>
              <a:buBlip>
                <a:blip r:embed="rId3"/>
              </a:buBlip>
              <a:defRPr/>
            </a:pPr>
            <a:r>
              <a:rPr lang="ar-JO" sz="1600" b="1" dirty="0">
                <a:solidFill>
                  <a:schemeClr val="bg1">
                    <a:lumMod val="50000"/>
                  </a:schemeClr>
                </a:solidFill>
                <a:latin typeface="Century Gothic"/>
                <a:cs typeface="Century Gothic"/>
              </a:rPr>
              <a:t>تعدد وحدات التسجيل </a:t>
            </a:r>
          </a:p>
          <a:p>
            <a:pPr lvl="1" algn="r" rtl="1">
              <a:lnSpc>
                <a:spcPct val="110000"/>
              </a:lnSpc>
              <a:buClr>
                <a:schemeClr val="bg1">
                  <a:lumMod val="50000"/>
                </a:schemeClr>
              </a:buClr>
              <a:defRPr/>
            </a:pPr>
            <a:r>
              <a:rPr lang="ar-JO" sz="1800" dirty="0">
                <a:solidFill>
                  <a:schemeClr val="bg1">
                    <a:lumMod val="50000"/>
                  </a:schemeClr>
                </a:solidFill>
                <a:latin typeface="Century Gothic"/>
                <a:cs typeface="Century Gothic"/>
              </a:rPr>
              <a:t>توفير إمكانية الاتصال بين وحدات التسجيل المختلفة</a:t>
            </a:r>
            <a:endParaRPr lang="en-US" sz="1800" dirty="0">
              <a:solidFill>
                <a:schemeClr val="bg1">
                  <a:lumMod val="50000"/>
                </a:schemeClr>
              </a:solidFill>
              <a:latin typeface="Century Gothic"/>
              <a:cs typeface="Century Gothic"/>
            </a:endParaRPr>
          </a:p>
          <a:p>
            <a:pPr lvl="1" algn="r" rtl="1">
              <a:lnSpc>
                <a:spcPct val="120000"/>
              </a:lnSpc>
              <a:buClr>
                <a:schemeClr val="bg1">
                  <a:lumMod val="50000"/>
                </a:schemeClr>
              </a:buClr>
              <a:defRPr/>
            </a:pPr>
            <a:r>
              <a:rPr lang="ar-JO" sz="1800" dirty="0">
                <a:solidFill>
                  <a:schemeClr val="bg1">
                    <a:lumMod val="50000"/>
                  </a:schemeClr>
                </a:solidFill>
                <a:latin typeface="Century Gothic"/>
                <a:cs typeface="Century Gothic"/>
              </a:rPr>
              <a:t>توفير آلية الربط الآلي عند التراسل بين وحدات التسجيل المختلفة داخل المؤسسة</a:t>
            </a:r>
            <a:endParaRPr lang="en-US" sz="1800" dirty="0">
              <a:solidFill>
                <a:schemeClr val="bg1">
                  <a:lumMod val="50000"/>
                </a:schemeClr>
              </a:solidFill>
              <a:latin typeface="Century Gothic"/>
              <a:cs typeface="Century Gothic"/>
            </a:endParaRPr>
          </a:p>
          <a:p>
            <a:pPr marL="285750" indent="-285750" algn="r" rtl="1">
              <a:lnSpc>
                <a:spcPct val="160000"/>
              </a:lnSpc>
              <a:buSzPct val="125000"/>
              <a:buBlip>
                <a:blip r:embed="rId3"/>
              </a:buBlip>
              <a:defRPr/>
            </a:pPr>
            <a:r>
              <a:rPr lang="ar-JO" sz="1600" b="1" dirty="0">
                <a:solidFill>
                  <a:schemeClr val="bg1">
                    <a:lumMod val="50000"/>
                  </a:schemeClr>
                </a:solidFill>
                <a:latin typeface="Century Gothic"/>
                <a:cs typeface="Century Gothic"/>
              </a:rPr>
              <a:t>الصادر</a:t>
            </a:r>
            <a:endParaRPr lang="en-US" sz="1600" b="1" dirty="0">
              <a:solidFill>
                <a:schemeClr val="bg1">
                  <a:lumMod val="50000"/>
                </a:schemeClr>
              </a:solidFill>
              <a:latin typeface="Century Gothic"/>
              <a:cs typeface="Century Gothic"/>
            </a:endParaRPr>
          </a:p>
          <a:p>
            <a:pPr lvl="1" algn="r" rtl="1">
              <a:lnSpc>
                <a:spcPct val="130000"/>
              </a:lnSpc>
              <a:buClr>
                <a:schemeClr val="bg1">
                  <a:lumMod val="50000"/>
                </a:schemeClr>
              </a:buClr>
              <a:defRPr/>
            </a:pPr>
            <a:r>
              <a:rPr lang="ar-JO" sz="1800" dirty="0">
                <a:solidFill>
                  <a:schemeClr val="bg1">
                    <a:lumMod val="50000"/>
                  </a:schemeClr>
                </a:solidFill>
                <a:latin typeface="Century Gothic"/>
                <a:cs typeface="Century Gothic"/>
              </a:rPr>
              <a:t>دعم أتمتة إنشاء وتحرير خطاب الصادر</a:t>
            </a:r>
          </a:p>
          <a:p>
            <a:pPr lvl="1" algn="r" rtl="1">
              <a:lnSpc>
                <a:spcPct val="130000"/>
              </a:lnSpc>
              <a:buClr>
                <a:schemeClr val="bg1">
                  <a:lumMod val="50000"/>
                </a:schemeClr>
              </a:buClr>
              <a:defRPr/>
            </a:pPr>
            <a:r>
              <a:rPr lang="ar-JO" sz="1800" dirty="0">
                <a:solidFill>
                  <a:schemeClr val="bg1">
                    <a:lumMod val="50000"/>
                  </a:schemeClr>
                </a:solidFill>
                <a:latin typeface="Century Gothic"/>
                <a:cs typeface="Century Gothic"/>
              </a:rPr>
              <a:t>قوالب معرفة مسبقا لتحرير خطاب الصادر</a:t>
            </a:r>
            <a:endParaRPr lang="en-US" sz="1800" dirty="0">
              <a:solidFill>
                <a:schemeClr val="bg1">
                  <a:lumMod val="50000"/>
                </a:schemeClr>
              </a:solidFill>
              <a:latin typeface="Century Gothic"/>
              <a:cs typeface="Century Gothic"/>
            </a:endParaRPr>
          </a:p>
          <a:p>
            <a:pPr lvl="1" algn="r" rtl="1">
              <a:lnSpc>
                <a:spcPct val="130000"/>
              </a:lnSpc>
              <a:buClr>
                <a:schemeClr val="bg1">
                  <a:lumMod val="50000"/>
                </a:schemeClr>
              </a:buClr>
              <a:defRPr/>
            </a:pPr>
            <a:r>
              <a:rPr lang="ar-JO" sz="1800" dirty="0">
                <a:solidFill>
                  <a:schemeClr val="bg1">
                    <a:lumMod val="50000"/>
                  </a:schemeClr>
                </a:solidFill>
                <a:latin typeface="Century Gothic"/>
                <a:cs typeface="Century Gothic"/>
              </a:rPr>
              <a:t>قوائم التوزيع</a:t>
            </a:r>
          </a:p>
          <a:p>
            <a:pPr marL="285750" indent="-285750" algn="r" rtl="1">
              <a:lnSpc>
                <a:spcPct val="160000"/>
              </a:lnSpc>
              <a:buSzPct val="125000"/>
              <a:buBlip>
                <a:blip r:embed="rId3"/>
              </a:buBlip>
              <a:defRPr/>
            </a:pPr>
            <a:r>
              <a:rPr lang="ar-JO" sz="1600" b="1" dirty="0" smtClean="0">
                <a:solidFill>
                  <a:schemeClr val="bg1">
                    <a:lumMod val="50000"/>
                  </a:schemeClr>
                </a:solidFill>
                <a:latin typeface="Century Gothic"/>
                <a:cs typeface="Century Gothic"/>
              </a:rPr>
              <a:t>الإحالات</a:t>
            </a:r>
            <a:endParaRPr lang="en-US" sz="1600" b="1" dirty="0">
              <a:solidFill>
                <a:schemeClr val="bg1">
                  <a:lumMod val="50000"/>
                </a:schemeClr>
              </a:solidFill>
              <a:latin typeface="Century Gothic"/>
              <a:cs typeface="Century Gothic"/>
            </a:endParaRPr>
          </a:p>
          <a:p>
            <a:pPr lvl="1" algn="r" rtl="1">
              <a:lnSpc>
                <a:spcPct val="130000"/>
              </a:lnSpc>
              <a:buClr>
                <a:schemeClr val="bg1">
                  <a:lumMod val="50000"/>
                </a:schemeClr>
              </a:buClr>
              <a:defRPr/>
            </a:pPr>
            <a:r>
              <a:rPr lang="ar-JO" sz="1800" dirty="0">
                <a:solidFill>
                  <a:schemeClr val="bg1">
                    <a:lumMod val="50000"/>
                  </a:schemeClr>
                </a:solidFill>
                <a:latin typeface="Century Gothic"/>
                <a:cs typeface="Century Gothic"/>
              </a:rPr>
              <a:t>تنبيه الموظف بواسطة البريد الإلكتروني أو سلة التنبيهات عند القيام بأي إجراء على المعاملة أو عند وصول معاملة جديدة</a:t>
            </a:r>
          </a:p>
          <a:p>
            <a:pPr lvl="1" algn="r" rtl="1">
              <a:lnSpc>
                <a:spcPct val="130000"/>
              </a:lnSpc>
              <a:buClr>
                <a:schemeClr val="bg1">
                  <a:lumMod val="50000"/>
                </a:schemeClr>
              </a:buClr>
              <a:defRPr/>
            </a:pPr>
            <a:r>
              <a:rPr lang="ar-JO" sz="1800" dirty="0">
                <a:solidFill>
                  <a:schemeClr val="bg1">
                    <a:lumMod val="50000"/>
                  </a:schemeClr>
                </a:solidFill>
                <a:latin typeface="Century Gothic"/>
                <a:cs typeface="Century Gothic"/>
              </a:rPr>
              <a:t>التعامل مع الهيكل التنظيمي للمؤسسة و تحديد كيفية الإتصال بين الإدارات</a:t>
            </a:r>
            <a:endParaRPr lang="en-US" sz="1800" dirty="0">
              <a:solidFill>
                <a:schemeClr val="bg1">
                  <a:lumMod val="50000"/>
                </a:schemeClr>
              </a:solidFill>
              <a:latin typeface="Century Gothic"/>
              <a:cs typeface="Century Gothic"/>
            </a:endParaRPr>
          </a:p>
          <a:p>
            <a:pPr lvl="1" algn="r" rtl="1">
              <a:lnSpc>
                <a:spcPct val="130000"/>
              </a:lnSpc>
              <a:buClr>
                <a:schemeClr val="bg1">
                  <a:lumMod val="50000"/>
                </a:schemeClr>
              </a:buClr>
              <a:defRPr/>
            </a:pPr>
            <a:r>
              <a:rPr lang="ar-JO" sz="1800" dirty="0">
                <a:solidFill>
                  <a:schemeClr val="bg1">
                    <a:lumMod val="50000"/>
                  </a:schemeClr>
                </a:solidFill>
                <a:latin typeface="Century Gothic"/>
                <a:cs typeface="Century Gothic"/>
              </a:rPr>
              <a:t>القدرة على </a:t>
            </a:r>
            <a:r>
              <a:rPr lang="ar-JO" sz="1800" dirty="0" smtClean="0">
                <a:solidFill>
                  <a:schemeClr val="bg1">
                    <a:lumMod val="50000"/>
                  </a:schemeClr>
                </a:solidFill>
                <a:latin typeface="Century Gothic"/>
                <a:cs typeface="Century Gothic"/>
              </a:rPr>
              <a:t>إضافة أكثر من ملكية للمعاملة الواحدة و إحالتها إلكترونيا </a:t>
            </a:r>
            <a:r>
              <a:rPr lang="ar-JO" sz="1800" dirty="0">
                <a:solidFill>
                  <a:schemeClr val="bg1">
                    <a:lumMod val="50000"/>
                  </a:schemeClr>
                </a:solidFill>
                <a:latin typeface="Century Gothic"/>
                <a:cs typeface="Century Gothic"/>
              </a:rPr>
              <a:t>وبشكل كامل دون الحاجة للنسخة الورقية او باستخدام بيانات التسليم</a:t>
            </a:r>
          </a:p>
          <a:p>
            <a:pPr marL="285750" indent="-285750" algn="r" rtl="1">
              <a:lnSpc>
                <a:spcPct val="160000"/>
              </a:lnSpc>
              <a:buSzPct val="125000"/>
              <a:buBlip>
                <a:blip r:embed="rId3"/>
              </a:buBlip>
              <a:defRPr/>
            </a:pPr>
            <a:r>
              <a:rPr lang="ar-JO" sz="1600" b="1" dirty="0">
                <a:solidFill>
                  <a:schemeClr val="bg1">
                    <a:lumMod val="50000"/>
                  </a:schemeClr>
                </a:solidFill>
                <a:latin typeface="Century Gothic"/>
                <a:cs typeface="Century Gothic"/>
              </a:rPr>
              <a:t>جزئية إدارة نظام التراسل الإلكتروني</a:t>
            </a:r>
            <a:endParaRPr lang="en-US" sz="1600" b="1" dirty="0">
              <a:solidFill>
                <a:schemeClr val="bg1">
                  <a:lumMod val="50000"/>
                </a:schemeClr>
              </a:solidFill>
              <a:latin typeface="Century Gothic"/>
              <a:cs typeface="Century Gothic"/>
            </a:endParaRPr>
          </a:p>
          <a:p>
            <a:pPr lvl="1" algn="r" rtl="1">
              <a:lnSpc>
                <a:spcPct val="130000"/>
              </a:lnSpc>
              <a:buClr>
                <a:schemeClr val="bg1">
                  <a:lumMod val="50000"/>
                </a:schemeClr>
              </a:buClr>
              <a:defRPr/>
            </a:pPr>
            <a:r>
              <a:rPr lang="ar-JO" sz="1800" dirty="0">
                <a:solidFill>
                  <a:schemeClr val="bg1">
                    <a:lumMod val="50000"/>
                  </a:schemeClr>
                </a:solidFill>
                <a:latin typeface="Century Gothic"/>
                <a:cs typeface="Century Gothic"/>
              </a:rPr>
              <a:t>إدارة القوائم الموجودة في قواعد البيانات والمرتبطة بإعدادات النظام</a:t>
            </a:r>
            <a:endParaRPr lang="en-US" sz="1800" dirty="0">
              <a:solidFill>
                <a:schemeClr val="bg1">
                  <a:lumMod val="50000"/>
                </a:schemeClr>
              </a:solidFill>
              <a:latin typeface="Century Gothic"/>
              <a:cs typeface="Century Gothic"/>
            </a:endParaRPr>
          </a:p>
          <a:p>
            <a:pPr lvl="1" algn="r" rtl="1">
              <a:lnSpc>
                <a:spcPct val="130000"/>
              </a:lnSpc>
              <a:buClr>
                <a:schemeClr val="bg1">
                  <a:lumMod val="50000"/>
                </a:schemeClr>
              </a:buClr>
              <a:defRPr/>
            </a:pPr>
            <a:r>
              <a:rPr lang="ar-JO" sz="1800" dirty="0">
                <a:solidFill>
                  <a:schemeClr val="bg1">
                    <a:lumMod val="50000"/>
                  </a:schemeClr>
                </a:solidFill>
                <a:latin typeface="Century Gothic"/>
                <a:cs typeface="Century Gothic"/>
              </a:rPr>
              <a:t>إدارة الهيكل التنظيمي للمؤسسة</a:t>
            </a:r>
            <a:endParaRPr lang="en-US" sz="1800" dirty="0">
              <a:solidFill>
                <a:schemeClr val="bg1">
                  <a:lumMod val="50000"/>
                </a:schemeClr>
              </a:solidFill>
              <a:latin typeface="Century Gothic"/>
              <a:cs typeface="Century Gothic"/>
            </a:endParaRPr>
          </a:p>
          <a:p>
            <a:pPr lvl="1" algn="r" rtl="1">
              <a:lnSpc>
                <a:spcPct val="130000"/>
              </a:lnSpc>
              <a:buClr>
                <a:schemeClr val="bg1">
                  <a:lumMod val="50000"/>
                </a:schemeClr>
              </a:buClr>
              <a:defRPr/>
            </a:pPr>
            <a:r>
              <a:rPr lang="ar-JO" sz="1800" dirty="0">
                <a:solidFill>
                  <a:schemeClr val="bg1">
                    <a:lumMod val="50000"/>
                  </a:schemeClr>
                </a:solidFill>
                <a:latin typeface="Century Gothic"/>
                <a:cs typeface="Century Gothic"/>
              </a:rPr>
              <a:t>أمن المعلومات والصلاحيات</a:t>
            </a:r>
            <a:r>
              <a:rPr lang="en-US" sz="1800" dirty="0">
                <a:solidFill>
                  <a:schemeClr val="bg1">
                    <a:lumMod val="50000"/>
                  </a:schemeClr>
                </a:solidFill>
                <a:latin typeface="Century Gothic"/>
                <a:cs typeface="Century Gothic"/>
              </a:rPr>
              <a:t> – </a:t>
            </a:r>
            <a:r>
              <a:rPr lang="ar-JO" sz="1800" dirty="0">
                <a:solidFill>
                  <a:schemeClr val="bg1">
                    <a:lumMod val="50000"/>
                  </a:schemeClr>
                </a:solidFill>
                <a:latin typeface="Century Gothic"/>
                <a:cs typeface="Century Gothic"/>
              </a:rPr>
              <a:t>ارتباط كامل مع الدليل النشط (</a:t>
            </a:r>
            <a:r>
              <a:rPr lang="en-US" sz="1800" dirty="0">
                <a:solidFill>
                  <a:schemeClr val="bg1">
                    <a:lumMod val="50000"/>
                  </a:schemeClr>
                </a:solidFill>
                <a:latin typeface="Century Gothic"/>
                <a:cs typeface="Century Gothic"/>
              </a:rPr>
              <a:t>Active Directory</a:t>
            </a:r>
            <a:r>
              <a:rPr lang="ar-JO" sz="1800" dirty="0">
                <a:solidFill>
                  <a:schemeClr val="bg1">
                    <a:lumMod val="50000"/>
                  </a:schemeClr>
                </a:solidFill>
                <a:latin typeface="Century Gothic"/>
                <a:cs typeface="Century Gothic"/>
              </a:rPr>
              <a:t>)</a:t>
            </a:r>
            <a:endParaRPr lang="en-US" sz="1800" dirty="0">
              <a:solidFill>
                <a:schemeClr val="bg1">
                  <a:lumMod val="50000"/>
                </a:schemeClr>
              </a:solidFill>
              <a:latin typeface="Century Gothic"/>
              <a:cs typeface="Century Gothic"/>
            </a:endParaRPr>
          </a:p>
          <a:p>
            <a:pPr marL="457200" lvl="1" indent="0" algn="r" rtl="1">
              <a:lnSpc>
                <a:spcPct val="110000"/>
              </a:lnSpc>
              <a:buClr>
                <a:schemeClr val="bg1">
                  <a:lumMod val="50000"/>
                </a:schemeClr>
              </a:buClr>
              <a:buNone/>
            </a:pPr>
            <a:endParaRPr lang="ar-JO" sz="1600" dirty="0">
              <a:solidFill>
                <a:schemeClr val="bg1">
                  <a:lumMod val="50000"/>
                </a:schemeClr>
              </a:solidFill>
              <a:latin typeface="Century Gothic"/>
              <a:cs typeface="Century Gothic"/>
            </a:endParaRPr>
          </a:p>
        </p:txBody>
      </p:sp>
      <p:sp>
        <p:nvSpPr>
          <p:cNvPr id="4" name="Title 3"/>
          <p:cNvSpPr>
            <a:spLocks noGrp="1"/>
          </p:cNvSpPr>
          <p:nvPr>
            <p:ph type="title"/>
          </p:nvPr>
        </p:nvSpPr>
        <p:spPr/>
        <p:txBody>
          <a:bodyPr/>
          <a:lstStyle/>
          <a:p>
            <a:pPr algn="r" rtl="1"/>
            <a:r>
              <a:rPr lang="ar-JO" sz="2000" dirty="0">
                <a:solidFill>
                  <a:srgbClr val="FF0000"/>
                </a:solidFill>
                <a:latin typeface="Century Gothic" pitchFamily="34" charset="0"/>
              </a:rPr>
              <a:t>الخصائص الرئيسية</a:t>
            </a:r>
            <a:endParaRPr lang="en-US" sz="2000" dirty="0">
              <a:solidFill>
                <a:srgbClr val="FF0000"/>
              </a:solidFill>
              <a:latin typeface="Century Gothic" pitchFamily="34" charset="0"/>
            </a:endParaRPr>
          </a:p>
        </p:txBody>
      </p:sp>
      <p:sp>
        <p:nvSpPr>
          <p:cNvPr id="16389" name="Rectangle 4"/>
          <p:cNvSpPr>
            <a:spLocks noChangeArrowheads="1"/>
          </p:cNvSpPr>
          <p:nvPr/>
        </p:nvSpPr>
        <p:spPr bwMode="auto">
          <a:xfrm>
            <a:off x="381000" y="990600"/>
            <a:ext cx="7772400" cy="701675"/>
          </a:xfrm>
          <a:prstGeom prst="rect">
            <a:avLst/>
          </a:prstGeom>
          <a:noFill/>
          <a:ln w="9525">
            <a:noFill/>
            <a:miter lim="800000"/>
            <a:headEnd/>
            <a:tailEnd/>
          </a:ln>
        </p:spPr>
        <p:txBody>
          <a:bodyPr anchor="ctr"/>
          <a:lstStyle/>
          <a:p>
            <a:endParaRPr lang="en-US" sz="2400" b="1">
              <a:solidFill>
                <a:srgbClr val="CC3300"/>
              </a:solidFill>
              <a:latin typeface="Verdana" pitchFamily="34" charset="0"/>
            </a:endParaRPr>
          </a:p>
        </p:txBody>
      </p:sp>
      <p:sp>
        <p:nvSpPr>
          <p:cNvPr id="15" name="Footer Placeholder 4"/>
          <p:cNvSpPr>
            <a:spLocks noGrp="1"/>
          </p:cNvSpPr>
          <p:nvPr>
            <p:ph type="ftr" sz="quarter" idx="11"/>
          </p:nvPr>
        </p:nvSpPr>
        <p:spPr>
          <a:xfrm>
            <a:off x="0" y="6569075"/>
            <a:ext cx="7010400" cy="365125"/>
          </a:xfrm>
        </p:spPr>
        <p:txBody>
          <a:bodyPr/>
          <a:lstStyle/>
          <a:p>
            <a:pPr algn="l"/>
            <a:r>
              <a:rPr lang="en-US" dirty="0" smtClean="0"/>
              <a:t>Copyright © 2012 Estarta Solutions. All rights reserved.</a:t>
            </a:r>
            <a:endParaRPr lang="en-US" dirty="0"/>
          </a:p>
        </p:txBody>
      </p:sp>
      <p:sp>
        <p:nvSpPr>
          <p:cNvPr id="16" name="Slide Number Placeholder 5"/>
          <p:cNvSpPr>
            <a:spLocks noGrp="1"/>
          </p:cNvSpPr>
          <p:nvPr>
            <p:ph type="sldNum" sz="quarter" idx="12"/>
          </p:nvPr>
        </p:nvSpPr>
        <p:spPr>
          <a:xfrm>
            <a:off x="7010400" y="6569075"/>
            <a:ext cx="2133600" cy="365125"/>
          </a:xfrm>
        </p:spPr>
        <p:txBody>
          <a:bodyPr/>
          <a:lstStyle/>
          <a:p>
            <a:fld id="{B9E5EA0B-7B42-4005-A395-2F07A0C81D76}" type="slidenum">
              <a:rPr lang="en-US" smtClean="0"/>
              <a:pPr/>
              <a:t>10</a:t>
            </a:fld>
            <a:endParaRPr lang="en-US"/>
          </a:p>
        </p:txBody>
      </p:sp>
    </p:spTree>
    <p:extLst>
      <p:ext uri="{BB962C8B-B14F-4D97-AF65-F5344CB8AC3E}">
        <p14:creationId xmlns:p14="http://schemas.microsoft.com/office/powerpoint/2010/main" val="3531909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629400"/>
            <a:ext cx="91440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pPr algn="r" rtl="1"/>
            <a:r>
              <a:rPr lang="ar-JO" sz="2000" dirty="0">
                <a:solidFill>
                  <a:srgbClr val="FF0000"/>
                </a:solidFill>
                <a:latin typeface="Century Gothic" pitchFamily="34" charset="0"/>
              </a:rPr>
              <a:t>شاشة </a:t>
            </a:r>
            <a:r>
              <a:rPr lang="ar-JO" sz="2000" dirty="0" smtClean="0">
                <a:solidFill>
                  <a:srgbClr val="FF0000"/>
                </a:solidFill>
                <a:latin typeface="Century Gothic" pitchFamily="34" charset="0"/>
              </a:rPr>
              <a:t>الوارد</a:t>
            </a:r>
            <a:r>
              <a:rPr lang="en-US" sz="2000" dirty="0" smtClean="0">
                <a:solidFill>
                  <a:srgbClr val="FF0000"/>
                </a:solidFill>
                <a:latin typeface="Century Gothic" pitchFamily="34" charset="0"/>
              </a:rPr>
              <a:t> </a:t>
            </a:r>
            <a:r>
              <a:rPr lang="ar-JO" sz="2000" dirty="0" smtClean="0">
                <a:solidFill>
                  <a:srgbClr val="FF0000"/>
                </a:solidFill>
                <a:latin typeface="Century Gothic" pitchFamily="34" charset="0"/>
              </a:rPr>
              <a:t>- البيانات الأساسية</a:t>
            </a:r>
            <a:endParaRPr lang="en-US" sz="2000" dirty="0">
              <a:solidFill>
                <a:srgbClr val="FF0000"/>
              </a:solidFill>
              <a:latin typeface="Century Gothic" pitchFamily="34" charset="0"/>
            </a:endParaRPr>
          </a:p>
        </p:txBody>
      </p:sp>
      <p:sp>
        <p:nvSpPr>
          <p:cNvPr id="4" name="Footer Placeholder 3"/>
          <p:cNvSpPr>
            <a:spLocks noGrp="1"/>
          </p:cNvSpPr>
          <p:nvPr>
            <p:ph type="ftr" sz="quarter" idx="11"/>
          </p:nvPr>
        </p:nvSpPr>
        <p:spPr>
          <a:xfrm>
            <a:off x="0" y="6569075"/>
            <a:ext cx="4876800" cy="365125"/>
          </a:xfrm>
        </p:spPr>
        <p:txBody>
          <a:bodyPr/>
          <a:lstStyle/>
          <a:p>
            <a:pPr algn="l"/>
            <a:r>
              <a:rPr lang="en-US" dirty="0" smtClean="0"/>
              <a:t>Copyright © 2012 Estarta Solutions. All rights reserved.</a:t>
            </a:r>
            <a:endParaRPr lang="en-US" dirty="0"/>
          </a:p>
        </p:txBody>
      </p:sp>
      <p:sp>
        <p:nvSpPr>
          <p:cNvPr id="5" name="Slide Number Placeholder 4"/>
          <p:cNvSpPr>
            <a:spLocks noGrp="1"/>
          </p:cNvSpPr>
          <p:nvPr>
            <p:ph type="sldNum" sz="quarter" idx="12"/>
          </p:nvPr>
        </p:nvSpPr>
        <p:spPr/>
        <p:txBody>
          <a:bodyPr/>
          <a:lstStyle/>
          <a:p>
            <a:fld id="{B9E5EA0B-7B42-4005-A395-2F07A0C81D76}" type="slidenum">
              <a:rPr lang="en-US" smtClean="0"/>
              <a:pPr/>
              <a:t>11</a:t>
            </a:fld>
            <a:endParaRPr lang="en-US"/>
          </a:p>
        </p:txBody>
      </p:sp>
      <p:pic>
        <p:nvPicPr>
          <p:cNvPr id="6" name="Picture 5"/>
          <p:cNvPicPr/>
          <p:nvPr/>
        </p:nvPicPr>
        <p:blipFill>
          <a:blip r:embed="rId2"/>
          <a:stretch>
            <a:fillRect/>
          </a:stretch>
        </p:blipFill>
        <p:spPr>
          <a:xfrm>
            <a:off x="914400" y="1143000"/>
            <a:ext cx="7620000" cy="5334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63260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629400"/>
            <a:ext cx="91440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pPr algn="r" rtl="1"/>
            <a:r>
              <a:rPr lang="ar-JO" sz="2000" dirty="0">
                <a:solidFill>
                  <a:srgbClr val="FF0000"/>
                </a:solidFill>
                <a:latin typeface="Century Gothic" pitchFamily="34" charset="0"/>
              </a:rPr>
              <a:t>شاشة </a:t>
            </a:r>
            <a:r>
              <a:rPr lang="ar-JO" sz="2000" dirty="0" smtClean="0">
                <a:solidFill>
                  <a:srgbClr val="FF0000"/>
                </a:solidFill>
                <a:latin typeface="Century Gothic" pitchFamily="34" charset="0"/>
              </a:rPr>
              <a:t>المحرر - الإحالات</a:t>
            </a:r>
            <a:endParaRPr lang="en-US" sz="2000" dirty="0">
              <a:solidFill>
                <a:srgbClr val="FF0000"/>
              </a:solidFill>
              <a:latin typeface="Century Gothic" pitchFamily="34" charset="0"/>
            </a:endParaRPr>
          </a:p>
        </p:txBody>
      </p:sp>
      <p:sp>
        <p:nvSpPr>
          <p:cNvPr id="4" name="Footer Placeholder 3"/>
          <p:cNvSpPr>
            <a:spLocks noGrp="1"/>
          </p:cNvSpPr>
          <p:nvPr>
            <p:ph type="ftr" sz="quarter" idx="11"/>
          </p:nvPr>
        </p:nvSpPr>
        <p:spPr>
          <a:xfrm>
            <a:off x="-533400" y="6569075"/>
            <a:ext cx="4876800" cy="365125"/>
          </a:xfrm>
        </p:spPr>
        <p:txBody>
          <a:bodyPr/>
          <a:lstStyle/>
          <a:p>
            <a:r>
              <a:rPr lang="en-US" dirty="0" smtClean="0"/>
              <a:t>Copyright © 2012 Estarta Solutions. All rights reserved.</a:t>
            </a:r>
            <a:endParaRPr lang="en-US" dirty="0"/>
          </a:p>
        </p:txBody>
      </p:sp>
      <p:sp>
        <p:nvSpPr>
          <p:cNvPr id="5" name="Slide Number Placeholder 4"/>
          <p:cNvSpPr>
            <a:spLocks noGrp="1"/>
          </p:cNvSpPr>
          <p:nvPr>
            <p:ph type="sldNum" sz="quarter" idx="12"/>
          </p:nvPr>
        </p:nvSpPr>
        <p:spPr/>
        <p:txBody>
          <a:bodyPr/>
          <a:lstStyle/>
          <a:p>
            <a:fld id="{B9E5EA0B-7B42-4005-A395-2F07A0C81D76}" type="slidenum">
              <a:rPr lang="en-US" smtClean="0"/>
              <a:pPr/>
              <a:t>12</a:t>
            </a:fld>
            <a:endParaRPr lang="en-US"/>
          </a:p>
        </p:txBody>
      </p:sp>
      <p:pic>
        <p:nvPicPr>
          <p:cNvPr id="6" name="Picture 5"/>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533400" y="1143000"/>
            <a:ext cx="8153399" cy="5181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42512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629400"/>
            <a:ext cx="91440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pPr algn="r" rtl="1"/>
            <a:r>
              <a:rPr lang="ar-JO" sz="2000" dirty="0">
                <a:solidFill>
                  <a:srgbClr val="FF0000"/>
                </a:solidFill>
                <a:latin typeface="Century Gothic" pitchFamily="34" charset="0"/>
              </a:rPr>
              <a:t>شاشة </a:t>
            </a:r>
            <a:r>
              <a:rPr lang="ar-JO" sz="2000" dirty="0" smtClean="0">
                <a:solidFill>
                  <a:srgbClr val="FF0000"/>
                </a:solidFill>
                <a:latin typeface="Century Gothic" pitchFamily="34" charset="0"/>
              </a:rPr>
              <a:t>السلات - سلة الوارد</a:t>
            </a:r>
            <a:endParaRPr lang="en-US" sz="2000" dirty="0">
              <a:solidFill>
                <a:srgbClr val="FF0000"/>
              </a:solidFill>
              <a:latin typeface="Century Gothic" pitchFamily="34" charset="0"/>
            </a:endParaRPr>
          </a:p>
        </p:txBody>
      </p:sp>
      <p:sp>
        <p:nvSpPr>
          <p:cNvPr id="4" name="Footer Placeholder 3"/>
          <p:cNvSpPr>
            <a:spLocks noGrp="1"/>
          </p:cNvSpPr>
          <p:nvPr>
            <p:ph type="ftr" sz="quarter" idx="11"/>
          </p:nvPr>
        </p:nvSpPr>
        <p:spPr>
          <a:xfrm>
            <a:off x="-381000" y="6569075"/>
            <a:ext cx="4876800" cy="365125"/>
          </a:xfrm>
        </p:spPr>
        <p:txBody>
          <a:bodyPr/>
          <a:lstStyle/>
          <a:p>
            <a:r>
              <a:rPr lang="en-US" dirty="0" smtClean="0"/>
              <a:t>Copyright © 2012 Estarta Solutions. All rights reserved.</a:t>
            </a:r>
            <a:endParaRPr lang="en-US" dirty="0"/>
          </a:p>
        </p:txBody>
      </p:sp>
      <p:sp>
        <p:nvSpPr>
          <p:cNvPr id="5" name="Slide Number Placeholder 4"/>
          <p:cNvSpPr>
            <a:spLocks noGrp="1"/>
          </p:cNvSpPr>
          <p:nvPr>
            <p:ph type="sldNum" sz="quarter" idx="12"/>
          </p:nvPr>
        </p:nvSpPr>
        <p:spPr/>
        <p:txBody>
          <a:bodyPr/>
          <a:lstStyle/>
          <a:p>
            <a:fld id="{B9E5EA0B-7B42-4005-A395-2F07A0C81D76}" type="slidenum">
              <a:rPr lang="en-US" smtClean="0"/>
              <a:pPr/>
              <a:t>13</a:t>
            </a:fld>
            <a:endParaRPr lang="en-US"/>
          </a:p>
        </p:txBody>
      </p:sp>
      <p:pic>
        <p:nvPicPr>
          <p:cNvPr id="6" name="Picture 5"/>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457201" y="1371600"/>
            <a:ext cx="8229599" cy="47901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70212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629400"/>
            <a:ext cx="91440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pPr algn="r" rtl="1"/>
            <a:r>
              <a:rPr lang="ar-JO" sz="2000" dirty="0">
                <a:solidFill>
                  <a:srgbClr val="FF0000"/>
                </a:solidFill>
                <a:latin typeface="Century Gothic" pitchFamily="34" charset="0"/>
              </a:rPr>
              <a:t>شاشة </a:t>
            </a:r>
            <a:r>
              <a:rPr lang="ar-JO" sz="2000" dirty="0" smtClean="0">
                <a:solidFill>
                  <a:srgbClr val="FF0000"/>
                </a:solidFill>
                <a:latin typeface="Century Gothic" pitchFamily="34" charset="0"/>
              </a:rPr>
              <a:t>المحرر - الشروحات</a:t>
            </a:r>
            <a:endParaRPr lang="en-US" sz="2000" dirty="0">
              <a:solidFill>
                <a:srgbClr val="FF0000"/>
              </a:solidFill>
              <a:latin typeface="Century Gothic" pitchFamily="34" charset="0"/>
            </a:endParaRPr>
          </a:p>
        </p:txBody>
      </p:sp>
      <p:sp>
        <p:nvSpPr>
          <p:cNvPr id="4" name="Footer Placeholder 3"/>
          <p:cNvSpPr>
            <a:spLocks noGrp="1"/>
          </p:cNvSpPr>
          <p:nvPr>
            <p:ph type="ftr" sz="quarter" idx="11"/>
          </p:nvPr>
        </p:nvSpPr>
        <p:spPr>
          <a:xfrm>
            <a:off x="-609600" y="6569075"/>
            <a:ext cx="4876800" cy="365125"/>
          </a:xfrm>
        </p:spPr>
        <p:txBody>
          <a:bodyPr/>
          <a:lstStyle/>
          <a:p>
            <a:r>
              <a:rPr lang="en-US" dirty="0" smtClean="0"/>
              <a:t>Copyright © 2012 Estarta Solutions. All rights reserved.</a:t>
            </a:r>
            <a:endParaRPr lang="en-US" dirty="0"/>
          </a:p>
        </p:txBody>
      </p:sp>
      <p:sp>
        <p:nvSpPr>
          <p:cNvPr id="5" name="Slide Number Placeholder 4"/>
          <p:cNvSpPr>
            <a:spLocks noGrp="1"/>
          </p:cNvSpPr>
          <p:nvPr>
            <p:ph type="sldNum" sz="quarter" idx="12"/>
          </p:nvPr>
        </p:nvSpPr>
        <p:spPr/>
        <p:txBody>
          <a:bodyPr/>
          <a:lstStyle/>
          <a:p>
            <a:fld id="{B9E5EA0B-7B42-4005-A395-2F07A0C81D76}" type="slidenum">
              <a:rPr lang="en-US" smtClean="0"/>
              <a:pPr/>
              <a:t>14</a:t>
            </a:fld>
            <a:endParaRPr lang="en-US"/>
          </a:p>
        </p:txBody>
      </p:sp>
      <p:pic>
        <p:nvPicPr>
          <p:cNvPr id="6" name="Picture 5"/>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457200" y="1143001"/>
            <a:ext cx="8153400" cy="50291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72385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629400"/>
            <a:ext cx="91440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pPr algn="r" rtl="1"/>
            <a:r>
              <a:rPr lang="ar-JO" sz="2000" dirty="0">
                <a:solidFill>
                  <a:srgbClr val="FF0000"/>
                </a:solidFill>
                <a:latin typeface="Century Gothic" pitchFamily="34" charset="0"/>
              </a:rPr>
              <a:t>شاشة المحرر - </a:t>
            </a:r>
            <a:r>
              <a:rPr lang="ar-JO" sz="2000" dirty="0" smtClean="0">
                <a:solidFill>
                  <a:srgbClr val="FF0000"/>
                </a:solidFill>
                <a:latin typeface="Century Gothic" pitchFamily="34" charset="0"/>
              </a:rPr>
              <a:t>المتابعة</a:t>
            </a:r>
            <a:endParaRPr lang="en-US" sz="2000" dirty="0">
              <a:solidFill>
                <a:srgbClr val="FF0000"/>
              </a:solidFill>
              <a:latin typeface="Century Gothic" pitchFamily="34" charset="0"/>
            </a:endParaRPr>
          </a:p>
        </p:txBody>
      </p:sp>
      <p:sp>
        <p:nvSpPr>
          <p:cNvPr id="4" name="Footer Placeholder 3"/>
          <p:cNvSpPr>
            <a:spLocks noGrp="1"/>
          </p:cNvSpPr>
          <p:nvPr>
            <p:ph type="ftr" sz="quarter" idx="11"/>
          </p:nvPr>
        </p:nvSpPr>
        <p:spPr>
          <a:xfrm>
            <a:off x="-609600" y="6569075"/>
            <a:ext cx="4876800" cy="365125"/>
          </a:xfrm>
        </p:spPr>
        <p:txBody>
          <a:bodyPr/>
          <a:lstStyle/>
          <a:p>
            <a:r>
              <a:rPr lang="en-US" dirty="0" smtClean="0"/>
              <a:t>Copyright © 2012 Estarta Solutions. All rights reserved.</a:t>
            </a:r>
            <a:endParaRPr lang="en-US" dirty="0"/>
          </a:p>
        </p:txBody>
      </p:sp>
      <p:sp>
        <p:nvSpPr>
          <p:cNvPr id="5" name="Slide Number Placeholder 4"/>
          <p:cNvSpPr>
            <a:spLocks noGrp="1"/>
          </p:cNvSpPr>
          <p:nvPr>
            <p:ph type="sldNum" sz="quarter" idx="12"/>
          </p:nvPr>
        </p:nvSpPr>
        <p:spPr/>
        <p:txBody>
          <a:bodyPr/>
          <a:lstStyle/>
          <a:p>
            <a:fld id="{B9E5EA0B-7B42-4005-A395-2F07A0C81D76}" type="slidenum">
              <a:rPr lang="en-US" smtClean="0"/>
              <a:pPr/>
              <a:t>15</a:t>
            </a:fld>
            <a:endParaRPr lang="en-US"/>
          </a:p>
        </p:txBody>
      </p:sp>
      <p:pic>
        <p:nvPicPr>
          <p:cNvPr id="1026" name="Picture 2"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458200" cy="546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14923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200" dirty="0">
                <a:solidFill>
                  <a:srgbClr val="FF0000"/>
                </a:solidFill>
                <a:latin typeface="Century Gothic" pitchFamily="34" charset="0"/>
              </a:rPr>
              <a:t>Technical </a:t>
            </a:r>
            <a:r>
              <a:rPr lang="en-US" sz="3200" dirty="0" smtClean="0">
                <a:solidFill>
                  <a:srgbClr val="FF0000"/>
                </a:solidFill>
                <a:latin typeface="Century Gothic" pitchFamily="34" charset="0"/>
              </a:rPr>
              <a:t>Design</a:t>
            </a:r>
            <a:r>
              <a:rPr lang="ar-JO" sz="3200" dirty="0" smtClean="0">
                <a:solidFill>
                  <a:srgbClr val="FF0000"/>
                </a:solidFill>
                <a:latin typeface="Century Gothic" pitchFamily="34" charset="0"/>
              </a:rPr>
              <a:t/>
            </a:r>
            <a:br>
              <a:rPr lang="ar-JO" sz="3200" dirty="0" smtClean="0">
                <a:solidFill>
                  <a:srgbClr val="FF0000"/>
                </a:solidFill>
                <a:latin typeface="Century Gothic" pitchFamily="34" charset="0"/>
              </a:rPr>
            </a:br>
            <a:r>
              <a:rPr lang="ar-JO" sz="3200" dirty="0">
                <a:solidFill>
                  <a:srgbClr val="FF0000"/>
                </a:solidFill>
                <a:latin typeface="Century Gothic" pitchFamily="34" charset="0"/>
              </a:rPr>
              <a:t>التقنيات المستخدمة</a:t>
            </a:r>
            <a:endParaRPr lang="en-US" sz="3200" dirty="0">
              <a:solidFill>
                <a:srgbClr val="FF0000"/>
              </a:solidFill>
              <a:latin typeface="Century Gothic" pitchFamily="34" charset="0"/>
            </a:endParaRPr>
          </a:p>
        </p:txBody>
      </p:sp>
      <p:sp>
        <p:nvSpPr>
          <p:cNvPr id="5" name="Footer Placeholder 4"/>
          <p:cNvSpPr>
            <a:spLocks noGrp="1"/>
          </p:cNvSpPr>
          <p:nvPr>
            <p:ph type="ftr" sz="quarter" idx="11"/>
          </p:nvPr>
        </p:nvSpPr>
        <p:spPr>
          <a:xfrm>
            <a:off x="2133600" y="6645275"/>
            <a:ext cx="4876800" cy="365125"/>
          </a:xfrm>
        </p:spPr>
        <p:txBody>
          <a:bodyPr/>
          <a:lstStyle/>
          <a:p>
            <a:r>
              <a:rPr lang="en-US" dirty="0" smtClean="0"/>
              <a:t>Copyright © 2012 Estarta Solutions. All rights reserved.</a:t>
            </a:r>
            <a:endParaRPr lang="en-US" dirty="0"/>
          </a:p>
        </p:txBody>
      </p:sp>
      <p:sp>
        <p:nvSpPr>
          <p:cNvPr id="6" name="Slide Number Placeholder 5"/>
          <p:cNvSpPr>
            <a:spLocks noGrp="1"/>
          </p:cNvSpPr>
          <p:nvPr>
            <p:ph type="sldNum" sz="quarter" idx="12"/>
          </p:nvPr>
        </p:nvSpPr>
        <p:spPr>
          <a:xfrm>
            <a:off x="7010400" y="6645275"/>
            <a:ext cx="2133600" cy="365125"/>
          </a:xfrm>
        </p:spPr>
        <p:txBody>
          <a:bodyPr/>
          <a:lstStyle/>
          <a:p>
            <a:fld id="{B9E5EA0B-7B42-4005-A395-2F07A0C81D76}" type="slidenum">
              <a:rPr lang="en-US" smtClean="0"/>
              <a:pPr/>
              <a:t>16</a:t>
            </a:fld>
            <a:endParaRPr lang="en-US"/>
          </a:p>
        </p:txBody>
      </p:sp>
      <p:sp>
        <p:nvSpPr>
          <p:cNvPr id="7" name="Rectangle 6"/>
          <p:cNvSpPr/>
          <p:nvPr/>
        </p:nvSpPr>
        <p:spPr>
          <a:xfrm>
            <a:off x="0" y="6689725"/>
            <a:ext cx="91440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p:cNvSpPr txBox="1">
            <a:spLocks/>
          </p:cNvSpPr>
          <p:nvPr/>
        </p:nvSpPr>
        <p:spPr>
          <a:xfrm>
            <a:off x="0" y="6629400"/>
            <a:ext cx="7010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Copyright © 2012 Estarta Solutions. All rights reserved.</a:t>
            </a:r>
            <a:endParaRPr lang="en-US" dirty="0"/>
          </a:p>
        </p:txBody>
      </p:sp>
      <p:sp>
        <p:nvSpPr>
          <p:cNvPr id="10" name="Slide Number Placeholder 5"/>
          <p:cNvSpPr txBox="1">
            <a:spLocks/>
          </p:cNvSpPr>
          <p:nvPr/>
        </p:nvSpPr>
        <p:spPr>
          <a:xfrm>
            <a:off x="7010400" y="66294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E5EA0B-7B42-4005-A395-2F07A0C81D76}" type="slidenum">
              <a:rPr lang="en-US" smtClean="0"/>
              <a:pPr/>
              <a:t>16</a:t>
            </a:fld>
            <a:endParaRPr lang="en-US"/>
          </a:p>
        </p:txBody>
      </p:sp>
    </p:spTree>
    <p:extLst>
      <p:ext uri="{BB962C8B-B14F-4D97-AF65-F5344CB8AC3E}">
        <p14:creationId xmlns:p14="http://schemas.microsoft.com/office/powerpoint/2010/main" val="494465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0" y="6629400"/>
            <a:ext cx="91440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4" name="Rectangle 6"/>
          <p:cNvSpPr>
            <a:spLocks noGrp="1" noChangeArrowheads="1"/>
          </p:cNvSpPr>
          <p:nvPr>
            <p:ph idx="1"/>
          </p:nvPr>
        </p:nvSpPr>
        <p:spPr>
          <a:xfrm>
            <a:off x="2899722" y="1270706"/>
            <a:ext cx="6051077" cy="5181600"/>
          </a:xfrm>
        </p:spPr>
        <p:txBody>
          <a:bodyPr>
            <a:normAutofit/>
          </a:bodyPr>
          <a:lstStyle/>
          <a:p>
            <a:pPr marL="285750" indent="-285750" algn="r" rtl="1">
              <a:lnSpc>
                <a:spcPct val="170000"/>
              </a:lnSpc>
              <a:buSzPct val="125000"/>
              <a:buBlip>
                <a:blip r:embed="rId3"/>
              </a:buBlip>
              <a:defRPr/>
            </a:pPr>
            <a:r>
              <a:rPr lang="ar-JO" sz="1800" dirty="0" smtClean="0">
                <a:solidFill>
                  <a:schemeClr val="bg1">
                    <a:lumMod val="50000"/>
                  </a:schemeClr>
                </a:solidFill>
                <a:latin typeface="Century Gothic"/>
                <a:cs typeface="Century Gothic"/>
              </a:rPr>
              <a:t>يتبع </a:t>
            </a:r>
            <a:r>
              <a:rPr lang="ar-JO" sz="1800" dirty="0">
                <a:solidFill>
                  <a:schemeClr val="bg1">
                    <a:lumMod val="50000"/>
                  </a:schemeClr>
                </a:solidFill>
                <a:latin typeface="Century Gothic"/>
                <a:cs typeface="Century Gothic"/>
              </a:rPr>
              <a:t>أخر التقنيات المستخدمة في معمارية </a:t>
            </a:r>
            <a:r>
              <a:rPr lang="ar-JO" sz="1800" dirty="0" smtClean="0">
                <a:solidFill>
                  <a:schemeClr val="bg1">
                    <a:lumMod val="50000"/>
                  </a:schemeClr>
                </a:solidFill>
                <a:latin typeface="Century Gothic"/>
                <a:cs typeface="Century Gothic"/>
              </a:rPr>
              <a:t>الأنظمة</a:t>
            </a:r>
          </a:p>
          <a:p>
            <a:pPr marL="0" indent="0" algn="r" rtl="1">
              <a:lnSpc>
                <a:spcPct val="170000"/>
              </a:lnSpc>
              <a:buSzPct val="125000"/>
              <a:buNone/>
              <a:defRPr/>
            </a:pPr>
            <a:endParaRPr lang="en-US" sz="1800" dirty="0">
              <a:solidFill>
                <a:schemeClr val="bg1">
                  <a:lumMod val="50000"/>
                </a:schemeClr>
              </a:solidFill>
              <a:latin typeface="Century Gothic"/>
              <a:cs typeface="Century Gothic"/>
            </a:endParaRPr>
          </a:p>
          <a:p>
            <a:pPr marL="285750" indent="-285750" algn="r" rtl="1">
              <a:lnSpc>
                <a:spcPct val="170000"/>
              </a:lnSpc>
              <a:buSzPct val="125000"/>
              <a:buBlip>
                <a:blip r:embed="rId3"/>
              </a:buBlip>
              <a:defRPr/>
            </a:pPr>
            <a:r>
              <a:rPr lang="ar-JO" sz="1800" dirty="0">
                <a:solidFill>
                  <a:schemeClr val="bg1">
                    <a:lumMod val="50000"/>
                  </a:schemeClr>
                </a:solidFill>
                <a:latin typeface="Century Gothic"/>
                <a:cs typeface="Century Gothic"/>
              </a:rPr>
              <a:t>مبني تبعاً لهيكلية مايكروسوفت الجديدة  </a:t>
            </a:r>
            <a:r>
              <a:rPr lang="en-US" sz="1800" dirty="0">
                <a:solidFill>
                  <a:schemeClr val="bg1">
                    <a:lumMod val="50000"/>
                  </a:schemeClr>
                </a:solidFill>
                <a:latin typeface="Century Gothic"/>
                <a:cs typeface="Century Gothic"/>
              </a:rPr>
              <a:t>.NET </a:t>
            </a:r>
            <a:r>
              <a:rPr lang="en-US" sz="1800" dirty="0" smtClean="0">
                <a:solidFill>
                  <a:schemeClr val="bg1">
                    <a:lumMod val="50000"/>
                  </a:schemeClr>
                </a:solidFill>
                <a:latin typeface="Century Gothic"/>
                <a:cs typeface="Century Gothic"/>
              </a:rPr>
              <a:t>Framework</a:t>
            </a:r>
            <a:endParaRPr lang="ar-JO" sz="1800" dirty="0" smtClean="0">
              <a:solidFill>
                <a:schemeClr val="bg1">
                  <a:lumMod val="50000"/>
                </a:schemeClr>
              </a:solidFill>
              <a:latin typeface="Century Gothic"/>
              <a:cs typeface="Century Gothic"/>
            </a:endParaRPr>
          </a:p>
          <a:p>
            <a:pPr marL="0" indent="0" algn="r" rtl="1">
              <a:lnSpc>
                <a:spcPct val="170000"/>
              </a:lnSpc>
              <a:buSzPct val="125000"/>
              <a:buNone/>
              <a:defRPr/>
            </a:pPr>
            <a:endParaRPr lang="en-US" sz="1800" dirty="0">
              <a:solidFill>
                <a:schemeClr val="bg1">
                  <a:lumMod val="50000"/>
                </a:schemeClr>
              </a:solidFill>
              <a:latin typeface="Century Gothic"/>
              <a:cs typeface="Century Gothic"/>
            </a:endParaRPr>
          </a:p>
          <a:p>
            <a:pPr marL="285750" indent="-285750" algn="r" rtl="1">
              <a:lnSpc>
                <a:spcPct val="170000"/>
              </a:lnSpc>
              <a:buSzPct val="125000"/>
              <a:buBlip>
                <a:blip r:embed="rId3"/>
              </a:buBlip>
              <a:defRPr/>
            </a:pPr>
            <a:r>
              <a:rPr lang="ar-JO" sz="1800" dirty="0">
                <a:solidFill>
                  <a:schemeClr val="bg1">
                    <a:lumMod val="50000"/>
                  </a:schemeClr>
                </a:solidFill>
                <a:latin typeface="Century Gothic"/>
                <a:cs typeface="Century Gothic"/>
              </a:rPr>
              <a:t>يستخدم أنظمة إدارة الوثائق (</a:t>
            </a:r>
            <a:r>
              <a:rPr lang="en-US" sz="1800" dirty="0">
                <a:solidFill>
                  <a:schemeClr val="bg1">
                    <a:lumMod val="50000"/>
                  </a:schemeClr>
                </a:solidFill>
                <a:latin typeface="Century Gothic"/>
                <a:cs typeface="Century Gothic"/>
              </a:rPr>
              <a:t>SharePoint </a:t>
            </a:r>
            <a:r>
              <a:rPr lang="en-US" sz="1800" dirty="0" smtClean="0">
                <a:solidFill>
                  <a:schemeClr val="bg1">
                    <a:lumMod val="50000"/>
                  </a:schemeClr>
                </a:solidFill>
                <a:latin typeface="Century Gothic"/>
                <a:cs typeface="Century Gothic"/>
              </a:rPr>
              <a:t>2013</a:t>
            </a:r>
            <a:r>
              <a:rPr lang="ar-JO" sz="1800" dirty="0" smtClean="0">
                <a:solidFill>
                  <a:schemeClr val="bg1">
                    <a:lumMod val="50000"/>
                  </a:schemeClr>
                </a:solidFill>
                <a:latin typeface="Century Gothic"/>
                <a:cs typeface="Century Gothic"/>
              </a:rPr>
              <a:t>)</a:t>
            </a:r>
            <a:endParaRPr lang="en-US" sz="1800" dirty="0">
              <a:solidFill>
                <a:schemeClr val="bg1">
                  <a:lumMod val="50000"/>
                </a:schemeClr>
              </a:solidFill>
              <a:latin typeface="Century Gothic"/>
              <a:cs typeface="Century Gothic"/>
            </a:endParaRPr>
          </a:p>
          <a:p>
            <a:pPr marL="0" indent="0" algn="r" rtl="1">
              <a:lnSpc>
                <a:spcPct val="170000"/>
              </a:lnSpc>
              <a:buSzPct val="125000"/>
              <a:buNone/>
              <a:defRPr/>
            </a:pPr>
            <a:endParaRPr lang="en-US" sz="1800" dirty="0">
              <a:solidFill>
                <a:schemeClr val="bg1">
                  <a:lumMod val="50000"/>
                </a:schemeClr>
              </a:solidFill>
              <a:latin typeface="Century Gothic"/>
              <a:cs typeface="Century Gothic"/>
            </a:endParaRPr>
          </a:p>
          <a:p>
            <a:pPr marL="285750" indent="-285750" algn="r" rtl="1">
              <a:lnSpc>
                <a:spcPct val="170000"/>
              </a:lnSpc>
              <a:buSzPct val="125000"/>
              <a:buBlip>
                <a:blip r:embed="rId3"/>
              </a:buBlip>
              <a:defRPr/>
            </a:pPr>
            <a:r>
              <a:rPr lang="ar-JO" sz="1800" dirty="0">
                <a:solidFill>
                  <a:schemeClr val="bg1">
                    <a:lumMod val="50000"/>
                  </a:schemeClr>
                </a:solidFill>
                <a:latin typeface="Century Gothic"/>
                <a:cs typeface="Century Gothic"/>
              </a:rPr>
              <a:t>طبق النظام على أجهزة خوادم وندوز </a:t>
            </a:r>
            <a:r>
              <a:rPr lang="en-US" sz="1800" dirty="0" smtClean="0">
                <a:solidFill>
                  <a:schemeClr val="bg1">
                    <a:lumMod val="50000"/>
                  </a:schemeClr>
                </a:solidFill>
                <a:latin typeface="Century Gothic"/>
                <a:cs typeface="Century Gothic"/>
              </a:rPr>
              <a:t>2012</a:t>
            </a:r>
            <a:r>
              <a:rPr lang="ar-JO" sz="1800" dirty="0" smtClean="0">
                <a:solidFill>
                  <a:schemeClr val="bg1">
                    <a:lumMod val="50000"/>
                  </a:schemeClr>
                </a:solidFill>
                <a:latin typeface="Century Gothic"/>
                <a:cs typeface="Century Gothic"/>
              </a:rPr>
              <a:t> </a:t>
            </a:r>
            <a:r>
              <a:rPr lang="ar-JO" sz="1800" dirty="0">
                <a:solidFill>
                  <a:schemeClr val="bg1">
                    <a:lumMod val="50000"/>
                  </a:schemeClr>
                </a:solidFill>
                <a:latin typeface="Century Gothic"/>
                <a:cs typeface="Century Gothic"/>
              </a:rPr>
              <a:t>وأنظمة خدمات الإنترنت</a:t>
            </a:r>
            <a:r>
              <a:rPr lang="en-US" sz="1800" dirty="0">
                <a:solidFill>
                  <a:schemeClr val="bg1">
                    <a:lumMod val="50000"/>
                  </a:schemeClr>
                </a:solidFill>
                <a:latin typeface="Century Gothic"/>
                <a:cs typeface="Century Gothic"/>
              </a:rPr>
              <a:t> IIS </a:t>
            </a:r>
            <a:r>
              <a:rPr lang="ar-JO" sz="1800" dirty="0">
                <a:solidFill>
                  <a:schemeClr val="bg1">
                    <a:lumMod val="50000"/>
                  </a:schemeClr>
                </a:solidFill>
                <a:latin typeface="Century Gothic"/>
                <a:cs typeface="Century Gothic"/>
              </a:rPr>
              <a:t>التابعة لشركة مايكروسوفت</a:t>
            </a:r>
            <a:endParaRPr lang="en-US" sz="1800" dirty="0">
              <a:solidFill>
                <a:schemeClr val="bg1">
                  <a:lumMod val="50000"/>
                </a:schemeClr>
              </a:solidFill>
              <a:latin typeface="Century Gothic"/>
              <a:cs typeface="Century Gothic"/>
            </a:endParaRPr>
          </a:p>
          <a:p>
            <a:pPr marL="285750" indent="-285750" algn="r" rtl="1">
              <a:lnSpc>
                <a:spcPct val="170000"/>
              </a:lnSpc>
              <a:buSzPct val="125000"/>
              <a:buBlip>
                <a:blip r:embed="rId3"/>
              </a:buBlip>
              <a:defRPr/>
            </a:pPr>
            <a:r>
              <a:rPr lang="ar-JO" sz="1800" dirty="0">
                <a:solidFill>
                  <a:schemeClr val="bg1">
                    <a:lumMod val="50000"/>
                  </a:schemeClr>
                </a:solidFill>
                <a:latin typeface="Century Gothic"/>
                <a:cs typeface="Century Gothic"/>
              </a:rPr>
              <a:t>يستخدم قواعد المعلومات لتخزين  المعاملات والعمليات  المرتبطة فيها</a:t>
            </a:r>
            <a:r>
              <a:rPr lang="en-US" sz="1800" dirty="0">
                <a:solidFill>
                  <a:schemeClr val="bg1">
                    <a:lumMod val="50000"/>
                  </a:schemeClr>
                </a:solidFill>
                <a:latin typeface="Century Gothic"/>
                <a:cs typeface="Century Gothic"/>
              </a:rPr>
              <a:t>	Microsoft SQL Server </a:t>
            </a:r>
            <a:r>
              <a:rPr lang="en-US" sz="1800" dirty="0" smtClean="0">
                <a:solidFill>
                  <a:schemeClr val="bg1">
                    <a:lumMod val="50000"/>
                  </a:schemeClr>
                </a:solidFill>
                <a:latin typeface="Century Gothic"/>
                <a:cs typeface="Century Gothic"/>
              </a:rPr>
              <a:t>2012</a:t>
            </a:r>
            <a:endParaRPr lang="en-US" sz="1800" dirty="0">
              <a:solidFill>
                <a:schemeClr val="bg1">
                  <a:lumMod val="50000"/>
                </a:schemeClr>
              </a:solidFill>
              <a:latin typeface="Century Gothic"/>
              <a:cs typeface="Century Gothic"/>
            </a:endParaRPr>
          </a:p>
          <a:p>
            <a:pPr marL="0" indent="0" algn="r" rtl="1">
              <a:lnSpc>
                <a:spcPct val="170000"/>
              </a:lnSpc>
              <a:buSzPct val="125000"/>
              <a:buNone/>
              <a:defRPr/>
            </a:pPr>
            <a:endParaRPr lang="en-US" sz="1600" dirty="0">
              <a:solidFill>
                <a:schemeClr val="bg1">
                  <a:lumMod val="50000"/>
                </a:schemeClr>
              </a:solidFill>
              <a:latin typeface="Century Gothic"/>
              <a:cs typeface="Century Gothic"/>
            </a:endParaRPr>
          </a:p>
        </p:txBody>
      </p:sp>
      <p:sp>
        <p:nvSpPr>
          <p:cNvPr id="4" name="Title 3"/>
          <p:cNvSpPr>
            <a:spLocks noGrp="1"/>
          </p:cNvSpPr>
          <p:nvPr>
            <p:ph type="title"/>
          </p:nvPr>
        </p:nvSpPr>
        <p:spPr/>
        <p:txBody>
          <a:bodyPr/>
          <a:lstStyle/>
          <a:p>
            <a:pPr algn="r" rtl="1"/>
            <a:r>
              <a:rPr lang="ar-JO" sz="2000" dirty="0">
                <a:solidFill>
                  <a:srgbClr val="FF0000"/>
                </a:solidFill>
                <a:latin typeface="Century Gothic" pitchFamily="34" charset="0"/>
              </a:rPr>
              <a:t>معمارية النظام</a:t>
            </a:r>
            <a:endParaRPr lang="en-US" sz="2000" dirty="0">
              <a:solidFill>
                <a:srgbClr val="FF0000"/>
              </a:solidFill>
              <a:latin typeface="Century Gothic" pitchFamily="34" charset="0"/>
            </a:endParaRPr>
          </a:p>
        </p:txBody>
      </p:sp>
      <p:sp>
        <p:nvSpPr>
          <p:cNvPr id="21" name="Footer Placeholder 4"/>
          <p:cNvSpPr>
            <a:spLocks noGrp="1"/>
          </p:cNvSpPr>
          <p:nvPr>
            <p:ph type="ftr" sz="quarter" idx="11"/>
          </p:nvPr>
        </p:nvSpPr>
        <p:spPr>
          <a:xfrm>
            <a:off x="0" y="6569075"/>
            <a:ext cx="7010400" cy="365125"/>
          </a:xfrm>
        </p:spPr>
        <p:txBody>
          <a:bodyPr/>
          <a:lstStyle/>
          <a:p>
            <a:pPr algn="l"/>
            <a:r>
              <a:rPr lang="en-US" dirty="0" smtClean="0"/>
              <a:t>Copyright © 2012 Estarta Solutions. All rights reserved.</a:t>
            </a:r>
            <a:endParaRPr lang="en-US" dirty="0"/>
          </a:p>
        </p:txBody>
      </p:sp>
      <p:sp>
        <p:nvSpPr>
          <p:cNvPr id="2" name="Slide Number Placeholder 1"/>
          <p:cNvSpPr>
            <a:spLocks noGrp="1"/>
          </p:cNvSpPr>
          <p:nvPr>
            <p:ph type="sldNum" sz="quarter" idx="12"/>
          </p:nvPr>
        </p:nvSpPr>
        <p:spPr/>
        <p:txBody>
          <a:bodyPr/>
          <a:lstStyle/>
          <a:p>
            <a:fld id="{B9E5EA0B-7B42-4005-A395-2F07A0C81D76}" type="slidenum">
              <a:rPr lang="en-US" smtClean="0"/>
              <a:pPr/>
              <a:t>17</a:t>
            </a:fld>
            <a:endParaRPr lang="en-US"/>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r="18052"/>
          <a:stretch/>
        </p:blipFill>
        <p:spPr>
          <a:xfrm>
            <a:off x="533400" y="2819400"/>
            <a:ext cx="2627336" cy="88970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1472494"/>
            <a:ext cx="2627336" cy="889706"/>
          </a:xfrm>
          <a:prstGeom prst="rect">
            <a:avLst/>
          </a:prstGeom>
        </p:spPr>
      </p:pic>
      <p:pic>
        <p:nvPicPr>
          <p:cNvPr id="6" name="Picture 5"/>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r="18435"/>
          <a:stretch/>
        </p:blipFill>
        <p:spPr>
          <a:xfrm>
            <a:off x="533400" y="5562600"/>
            <a:ext cx="2627336" cy="889706"/>
          </a:xfrm>
          <a:prstGeom prst="rect">
            <a:avLst/>
          </a:prstGeom>
        </p:spPr>
      </p:pic>
      <p:pic>
        <p:nvPicPr>
          <p:cNvPr id="4098" name="Picture 2" descr="http://images1.wikia.nocookie.net/__cb20110727194817/logopedia/images/d/dc/Logo_windows_server_2008.jpg"/>
          <p:cNvPicPr>
            <a:picLocks noChangeAspect="1" noChangeArrowheads="1"/>
          </p:cNvPicPr>
          <p:nvPr/>
        </p:nvPicPr>
        <p:blipFill rotWithShape="1">
          <a:blip r:embed="rId7">
            <a:extLst>
              <a:ext uri="{28A0092B-C50C-407E-A947-70E740481C1C}">
                <a14:useLocalDpi xmlns:a14="http://schemas.microsoft.com/office/drawing/2010/main" val="0"/>
              </a:ext>
            </a:extLst>
          </a:blip>
          <a:srcRect t="36255" r="15495" b="40034"/>
          <a:stretch/>
        </p:blipFill>
        <p:spPr bwMode="auto">
          <a:xfrm>
            <a:off x="533400" y="4215694"/>
            <a:ext cx="2627336" cy="889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428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6629400"/>
            <a:ext cx="91440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pPr algn="r" rtl="1"/>
            <a:r>
              <a:rPr lang="ar-JO" sz="2000" dirty="0">
                <a:solidFill>
                  <a:srgbClr val="FF0000"/>
                </a:solidFill>
                <a:latin typeface="Century Gothic" pitchFamily="34" charset="0"/>
              </a:rPr>
              <a:t>التصميم المنطقي</a:t>
            </a:r>
            <a:endParaRPr lang="en-US" sz="2000" dirty="0">
              <a:solidFill>
                <a:srgbClr val="FF0000"/>
              </a:solidFill>
              <a:latin typeface="Century Gothic" pitchFamily="34" charset="0"/>
            </a:endParaRPr>
          </a:p>
        </p:txBody>
      </p:sp>
      <p:sp>
        <p:nvSpPr>
          <p:cNvPr id="5" name="Footer Placeholder 4"/>
          <p:cNvSpPr>
            <a:spLocks noGrp="1"/>
          </p:cNvSpPr>
          <p:nvPr>
            <p:ph type="ftr" sz="quarter" idx="11"/>
          </p:nvPr>
        </p:nvSpPr>
        <p:spPr>
          <a:xfrm>
            <a:off x="0" y="6569075"/>
            <a:ext cx="4876800" cy="365125"/>
          </a:xfrm>
        </p:spPr>
        <p:txBody>
          <a:bodyPr/>
          <a:lstStyle/>
          <a:p>
            <a:pPr algn="l"/>
            <a:r>
              <a:rPr lang="en-US" dirty="0" smtClean="0"/>
              <a:t>Copyright © 2012 Estarta Solutions. All rights reserved.</a:t>
            </a:r>
            <a:endParaRPr lang="en-US" dirty="0"/>
          </a:p>
        </p:txBody>
      </p:sp>
      <p:sp>
        <p:nvSpPr>
          <p:cNvPr id="6" name="Slide Number Placeholder 5"/>
          <p:cNvSpPr>
            <a:spLocks noGrp="1"/>
          </p:cNvSpPr>
          <p:nvPr>
            <p:ph type="sldNum" sz="quarter" idx="12"/>
          </p:nvPr>
        </p:nvSpPr>
        <p:spPr/>
        <p:txBody>
          <a:bodyPr/>
          <a:lstStyle/>
          <a:p>
            <a:fld id="{B9E5EA0B-7B42-4005-A395-2F07A0C81D76}" type="slidenum">
              <a:rPr lang="en-US" smtClean="0"/>
              <a:pPr/>
              <a:t>18</a:t>
            </a:fld>
            <a:endParaRPr lang="en-US"/>
          </a:p>
        </p:txBody>
      </p:sp>
      <p:sp>
        <p:nvSpPr>
          <p:cNvPr id="4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1528" y="1195602"/>
            <a:ext cx="8265272" cy="4976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2881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0" y="6629400"/>
            <a:ext cx="91440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le 1"/>
          <p:cNvSpPr>
            <a:spLocks noGrp="1"/>
          </p:cNvSpPr>
          <p:nvPr>
            <p:ph type="title"/>
          </p:nvPr>
        </p:nvSpPr>
        <p:spPr>
          <a:xfrm>
            <a:off x="2496783" y="228600"/>
            <a:ext cx="6647217" cy="623455"/>
          </a:xfrm>
        </p:spPr>
        <p:txBody>
          <a:bodyPr/>
          <a:lstStyle/>
          <a:p>
            <a:pPr algn="r" rtl="1"/>
            <a:r>
              <a:rPr lang="ar-JO" sz="2000" dirty="0">
                <a:solidFill>
                  <a:srgbClr val="FF0000"/>
                </a:solidFill>
                <a:latin typeface="Century Gothic" pitchFamily="34" charset="0"/>
              </a:rPr>
              <a:t>البيئة التطبيقية للنظام</a:t>
            </a:r>
            <a:endParaRPr lang="en-US" sz="2000" dirty="0">
              <a:solidFill>
                <a:srgbClr val="FF0000"/>
              </a:solidFill>
              <a:latin typeface="Century Gothic" pitchFamily="34" charset="0"/>
            </a:endParaRPr>
          </a:p>
        </p:txBody>
      </p:sp>
      <p:sp>
        <p:nvSpPr>
          <p:cNvPr id="17" name="Footer Placeholder 4"/>
          <p:cNvSpPr>
            <a:spLocks noGrp="1"/>
          </p:cNvSpPr>
          <p:nvPr>
            <p:ph type="ftr" sz="quarter" idx="11"/>
          </p:nvPr>
        </p:nvSpPr>
        <p:spPr>
          <a:xfrm>
            <a:off x="0" y="6569075"/>
            <a:ext cx="7010400" cy="365125"/>
          </a:xfrm>
        </p:spPr>
        <p:txBody>
          <a:bodyPr/>
          <a:lstStyle/>
          <a:p>
            <a:pPr algn="l"/>
            <a:r>
              <a:rPr lang="en-US" dirty="0" smtClean="0"/>
              <a:t>Copyright © 2012 Estarta Solutions. All rights reserved.</a:t>
            </a:r>
            <a:endParaRPr lang="en-US" dirty="0"/>
          </a:p>
        </p:txBody>
      </p:sp>
      <p:sp>
        <p:nvSpPr>
          <p:cNvPr id="18" name="Slide Number Placeholder 5"/>
          <p:cNvSpPr>
            <a:spLocks noGrp="1"/>
          </p:cNvSpPr>
          <p:nvPr>
            <p:ph type="sldNum" sz="quarter" idx="12"/>
          </p:nvPr>
        </p:nvSpPr>
        <p:spPr/>
        <p:txBody>
          <a:bodyPr/>
          <a:lstStyle/>
          <a:p>
            <a:fld id="{B9E5EA0B-7B42-4005-A395-2F07A0C81D76}" type="slidenum">
              <a:rPr lang="en-US" smtClean="0"/>
              <a:pPr/>
              <a:t>19</a:t>
            </a:fld>
            <a:endParaRPr lang="en-US"/>
          </a:p>
        </p:txBody>
      </p:sp>
      <p:sp>
        <p:nvSpPr>
          <p:cNvPr id="1126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5" name="Content Placeholder 14"/>
          <p:cNvPicPr>
            <a:picLocks noGrp="1"/>
          </p:cNvPicPr>
          <p:nvPr>
            <p:ph idx="1"/>
          </p:nvPr>
        </p:nvPicPr>
        <p:blipFill rotWithShape="1">
          <a:blip r:embed="rId2">
            <a:extLst>
              <a:ext uri="{28A0092B-C50C-407E-A947-70E740481C1C}">
                <a14:useLocalDpi xmlns:a14="http://schemas.microsoft.com/office/drawing/2010/main" val="0"/>
              </a:ext>
            </a:extLst>
          </a:blip>
          <a:srcRect l="-1064" t="-1927" r="-955" b="-2277"/>
          <a:stretch/>
        </p:blipFill>
        <p:spPr bwMode="auto">
          <a:xfrm>
            <a:off x="1232308" y="1143000"/>
            <a:ext cx="6679383" cy="5181600"/>
          </a:xfrm>
          <a:prstGeom prst="rect">
            <a:avLst/>
          </a:prstGeom>
          <a:noFill/>
          <a:ln w="9525" cap="flat" cmpd="sng" algn="ctr">
            <a:solidFill>
              <a:srgbClr val="D16349"/>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9821645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itle 1"/>
          <p:cNvSpPr>
            <a:spLocks noGrp="1"/>
          </p:cNvSpPr>
          <p:nvPr>
            <p:ph type="title"/>
          </p:nvPr>
        </p:nvSpPr>
        <p:spPr>
          <a:xfrm>
            <a:off x="2514600" y="228600"/>
            <a:ext cx="6629400" cy="609600"/>
          </a:xfrm>
        </p:spPr>
        <p:txBody>
          <a:bodyPr anchor="ctr"/>
          <a:lstStyle/>
          <a:p>
            <a:r>
              <a:rPr lang="en-US" sz="2000" dirty="0" smtClean="0">
                <a:solidFill>
                  <a:srgbClr val="FF0000"/>
                </a:solidFill>
                <a:latin typeface="Century Gothic" pitchFamily="34" charset="0"/>
              </a:rPr>
              <a:t>About us</a:t>
            </a:r>
          </a:p>
        </p:txBody>
      </p:sp>
      <p:sp>
        <p:nvSpPr>
          <p:cNvPr id="5" name="Slide Number Placeholder 4"/>
          <p:cNvSpPr>
            <a:spLocks noGrp="1"/>
          </p:cNvSpPr>
          <p:nvPr>
            <p:ph type="sldNum" sz="quarter" idx="11"/>
          </p:nvPr>
        </p:nvSpPr>
        <p:spPr/>
        <p:txBody>
          <a:bodyPr/>
          <a:lstStyle/>
          <a:p>
            <a:pPr>
              <a:defRPr/>
            </a:pPr>
            <a:fld id="{F85A007E-15DE-4D34-8170-818F3A236E17}" type="slidenum">
              <a:rPr lang="x-none" smtClean="0"/>
              <a:pPr>
                <a:defRPr/>
              </a:pPr>
              <a:t>2</a:t>
            </a:fld>
            <a:endParaRPr lang="en-US" dirty="0"/>
          </a:p>
        </p:txBody>
      </p:sp>
      <p:sp>
        <p:nvSpPr>
          <p:cNvPr id="3077" name="Freeform 735"/>
          <p:cNvSpPr>
            <a:spLocks/>
          </p:cNvSpPr>
          <p:nvPr/>
        </p:nvSpPr>
        <p:spPr bwMode="auto">
          <a:xfrm>
            <a:off x="7051675" y="3367088"/>
            <a:ext cx="1787525" cy="1550987"/>
          </a:xfrm>
          <a:custGeom>
            <a:avLst/>
            <a:gdLst>
              <a:gd name="T0" fmla="*/ 1056249 w 154"/>
              <a:gd name="T1" fmla="*/ 516661 h 156"/>
              <a:gd name="T2" fmla="*/ 1659820 w 154"/>
              <a:gd name="T3" fmla="*/ 576276 h 156"/>
              <a:gd name="T4" fmla="*/ 1659820 w 154"/>
              <a:gd name="T5" fmla="*/ 506725 h 156"/>
              <a:gd name="T6" fmla="*/ 2077676 w 154"/>
              <a:gd name="T7" fmla="*/ 357688 h 156"/>
              <a:gd name="T8" fmla="*/ 2251783 w 154"/>
              <a:gd name="T9" fmla="*/ 357688 h 156"/>
              <a:gd name="T10" fmla="*/ 2507140 w 154"/>
              <a:gd name="T11" fmla="*/ 447110 h 156"/>
              <a:gd name="T12" fmla="*/ 2750890 w 154"/>
              <a:gd name="T13" fmla="*/ 625955 h 156"/>
              <a:gd name="T14" fmla="*/ 2878568 w 154"/>
              <a:gd name="T15" fmla="*/ 715377 h 156"/>
              <a:gd name="T16" fmla="*/ 2878568 w 154"/>
              <a:gd name="T17" fmla="*/ 864414 h 156"/>
              <a:gd name="T18" fmla="*/ 2820533 w 154"/>
              <a:gd name="T19" fmla="*/ 1559919 h 156"/>
              <a:gd name="T20" fmla="*/ 2820533 w 154"/>
              <a:gd name="T21" fmla="*/ 1917607 h 156"/>
              <a:gd name="T22" fmla="*/ 3110711 w 154"/>
              <a:gd name="T23" fmla="*/ 2205745 h 156"/>
              <a:gd name="T24" fmla="*/ 3133925 w 154"/>
              <a:gd name="T25" fmla="*/ 2374653 h 156"/>
              <a:gd name="T26" fmla="*/ 3215175 w 154"/>
              <a:gd name="T27" fmla="*/ 2513754 h 156"/>
              <a:gd name="T28" fmla="*/ 2983032 w 154"/>
              <a:gd name="T29" fmla="*/ 2623048 h 156"/>
              <a:gd name="T30" fmla="*/ 2878568 w 154"/>
              <a:gd name="T31" fmla="*/ 2782021 h 156"/>
              <a:gd name="T32" fmla="*/ 2750890 w 154"/>
              <a:gd name="T33" fmla="*/ 2752213 h 156"/>
              <a:gd name="T34" fmla="*/ 2437497 w 154"/>
              <a:gd name="T35" fmla="*/ 2692599 h 156"/>
              <a:gd name="T36" fmla="*/ 2205355 w 154"/>
              <a:gd name="T37" fmla="*/ 2642920 h 156"/>
              <a:gd name="T38" fmla="*/ 1973212 w 154"/>
              <a:gd name="T39" fmla="*/ 2444204 h 156"/>
              <a:gd name="T40" fmla="*/ 1764284 w 154"/>
              <a:gd name="T41" fmla="*/ 2533626 h 156"/>
              <a:gd name="T42" fmla="*/ 1427677 w 154"/>
              <a:gd name="T43" fmla="*/ 2374653 h 156"/>
              <a:gd name="T44" fmla="*/ 1160713 w 154"/>
              <a:gd name="T45" fmla="*/ 2116323 h 156"/>
              <a:gd name="T46" fmla="*/ 963392 w 154"/>
              <a:gd name="T47" fmla="*/ 1867928 h 156"/>
              <a:gd name="T48" fmla="*/ 754463 w 154"/>
              <a:gd name="T49" fmla="*/ 1907671 h 156"/>
              <a:gd name="T50" fmla="*/ 626785 w 154"/>
              <a:gd name="T51" fmla="*/ 1708956 h 156"/>
              <a:gd name="T52" fmla="*/ 383035 w 154"/>
              <a:gd name="T53" fmla="*/ 1291653 h 156"/>
              <a:gd name="T54" fmla="*/ 336607 w 154"/>
              <a:gd name="T55" fmla="*/ 884285 h 156"/>
              <a:gd name="T56" fmla="*/ 208928 w 154"/>
              <a:gd name="T57" fmla="*/ 755120 h 156"/>
              <a:gd name="T58" fmla="*/ 81250 w 154"/>
              <a:gd name="T59" fmla="*/ 447110 h 156"/>
              <a:gd name="T60" fmla="*/ 81250 w 154"/>
              <a:gd name="T61" fmla="*/ 337817 h 156"/>
              <a:gd name="T62" fmla="*/ 58036 w 154"/>
              <a:gd name="T63" fmla="*/ 218587 h 156"/>
              <a:gd name="T64" fmla="*/ 23214 w 154"/>
              <a:gd name="T65" fmla="*/ 158973 h 156"/>
              <a:gd name="T66" fmla="*/ 58036 w 154"/>
              <a:gd name="T67" fmla="*/ 109294 h 156"/>
              <a:gd name="T68" fmla="*/ 127678 w 154"/>
              <a:gd name="T69" fmla="*/ 49679 h 156"/>
              <a:gd name="T70" fmla="*/ 383035 w 154"/>
              <a:gd name="T71" fmla="*/ 218587 h 156"/>
              <a:gd name="T72" fmla="*/ 417857 w 154"/>
              <a:gd name="T73" fmla="*/ 218587 h 156"/>
              <a:gd name="T74" fmla="*/ 487499 w 154"/>
              <a:gd name="T75" fmla="*/ 158973 h 156"/>
              <a:gd name="T76" fmla="*/ 568749 w 154"/>
              <a:gd name="T77" fmla="*/ 109294 h 156"/>
              <a:gd name="T78" fmla="*/ 731249 w 154"/>
              <a:gd name="T79" fmla="*/ 109294 h 156"/>
              <a:gd name="T80" fmla="*/ 731249 w 154"/>
              <a:gd name="T81" fmla="*/ 158973 h 156"/>
              <a:gd name="T82" fmla="*/ 673214 w 154"/>
              <a:gd name="T83" fmla="*/ 218587 h 156"/>
              <a:gd name="T84" fmla="*/ 731249 w 154"/>
              <a:gd name="T85" fmla="*/ 288138 h 156"/>
              <a:gd name="T86" fmla="*/ 824106 w 154"/>
              <a:gd name="T87" fmla="*/ 308009 h 1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4" h="156">
                <a:moveTo>
                  <a:pt x="39" y="17"/>
                </a:moveTo>
                <a:cubicBezTo>
                  <a:pt x="39" y="32"/>
                  <a:pt x="47" y="23"/>
                  <a:pt x="50" y="29"/>
                </a:cubicBezTo>
                <a:cubicBezTo>
                  <a:pt x="52" y="34"/>
                  <a:pt x="62" y="37"/>
                  <a:pt x="64" y="37"/>
                </a:cubicBezTo>
                <a:cubicBezTo>
                  <a:pt x="67" y="35"/>
                  <a:pt x="78" y="32"/>
                  <a:pt x="79" y="32"/>
                </a:cubicBezTo>
                <a:cubicBezTo>
                  <a:pt x="79" y="34"/>
                  <a:pt x="75" y="34"/>
                  <a:pt x="79" y="34"/>
                </a:cubicBezTo>
                <a:cubicBezTo>
                  <a:pt x="82" y="34"/>
                  <a:pt x="79" y="31"/>
                  <a:pt x="79" y="28"/>
                </a:cubicBezTo>
                <a:cubicBezTo>
                  <a:pt x="90" y="28"/>
                  <a:pt x="82" y="25"/>
                  <a:pt x="90" y="22"/>
                </a:cubicBezTo>
                <a:cubicBezTo>
                  <a:pt x="94" y="19"/>
                  <a:pt x="97" y="23"/>
                  <a:pt x="99" y="20"/>
                </a:cubicBezTo>
                <a:cubicBezTo>
                  <a:pt x="99" y="19"/>
                  <a:pt x="102" y="17"/>
                  <a:pt x="104" y="19"/>
                </a:cubicBezTo>
                <a:cubicBezTo>
                  <a:pt x="104" y="20"/>
                  <a:pt x="105" y="17"/>
                  <a:pt x="107" y="20"/>
                </a:cubicBezTo>
                <a:cubicBezTo>
                  <a:pt x="107" y="23"/>
                  <a:pt x="113" y="22"/>
                  <a:pt x="113" y="25"/>
                </a:cubicBezTo>
                <a:cubicBezTo>
                  <a:pt x="114" y="26"/>
                  <a:pt x="114" y="23"/>
                  <a:pt x="119" y="25"/>
                </a:cubicBezTo>
                <a:cubicBezTo>
                  <a:pt x="125" y="26"/>
                  <a:pt x="120" y="29"/>
                  <a:pt x="125" y="31"/>
                </a:cubicBezTo>
                <a:cubicBezTo>
                  <a:pt x="130" y="32"/>
                  <a:pt x="128" y="35"/>
                  <a:pt x="131" y="35"/>
                </a:cubicBezTo>
                <a:cubicBezTo>
                  <a:pt x="134" y="35"/>
                  <a:pt x="136" y="35"/>
                  <a:pt x="137" y="37"/>
                </a:cubicBezTo>
                <a:cubicBezTo>
                  <a:pt x="137" y="39"/>
                  <a:pt x="136" y="37"/>
                  <a:pt x="137" y="40"/>
                </a:cubicBezTo>
                <a:cubicBezTo>
                  <a:pt x="137" y="42"/>
                  <a:pt x="136" y="43"/>
                  <a:pt x="137" y="43"/>
                </a:cubicBezTo>
                <a:cubicBezTo>
                  <a:pt x="139" y="45"/>
                  <a:pt x="137" y="46"/>
                  <a:pt x="137" y="48"/>
                </a:cubicBezTo>
                <a:cubicBezTo>
                  <a:pt x="136" y="61"/>
                  <a:pt x="131" y="57"/>
                  <a:pt x="131" y="65"/>
                </a:cubicBezTo>
                <a:cubicBezTo>
                  <a:pt x="133" y="72"/>
                  <a:pt x="134" y="80"/>
                  <a:pt x="134" y="87"/>
                </a:cubicBezTo>
                <a:cubicBezTo>
                  <a:pt x="133" y="95"/>
                  <a:pt x="142" y="87"/>
                  <a:pt x="142" y="94"/>
                </a:cubicBezTo>
                <a:cubicBezTo>
                  <a:pt x="143" y="100"/>
                  <a:pt x="134" y="103"/>
                  <a:pt x="134" y="107"/>
                </a:cubicBezTo>
                <a:cubicBezTo>
                  <a:pt x="137" y="110"/>
                  <a:pt x="139" y="112"/>
                  <a:pt x="140" y="117"/>
                </a:cubicBezTo>
                <a:cubicBezTo>
                  <a:pt x="142" y="123"/>
                  <a:pt x="146" y="120"/>
                  <a:pt x="148" y="123"/>
                </a:cubicBezTo>
                <a:cubicBezTo>
                  <a:pt x="149" y="126"/>
                  <a:pt x="149" y="121"/>
                  <a:pt x="149" y="124"/>
                </a:cubicBezTo>
                <a:cubicBezTo>
                  <a:pt x="149" y="127"/>
                  <a:pt x="151" y="130"/>
                  <a:pt x="149" y="132"/>
                </a:cubicBezTo>
                <a:cubicBezTo>
                  <a:pt x="148" y="135"/>
                  <a:pt x="153" y="133"/>
                  <a:pt x="154" y="133"/>
                </a:cubicBezTo>
                <a:cubicBezTo>
                  <a:pt x="154" y="135"/>
                  <a:pt x="153" y="136"/>
                  <a:pt x="153" y="140"/>
                </a:cubicBezTo>
                <a:cubicBezTo>
                  <a:pt x="153" y="141"/>
                  <a:pt x="146" y="140"/>
                  <a:pt x="146" y="141"/>
                </a:cubicBezTo>
                <a:cubicBezTo>
                  <a:pt x="146" y="144"/>
                  <a:pt x="143" y="143"/>
                  <a:pt x="142" y="146"/>
                </a:cubicBezTo>
                <a:cubicBezTo>
                  <a:pt x="140" y="149"/>
                  <a:pt x="140" y="152"/>
                  <a:pt x="140" y="155"/>
                </a:cubicBezTo>
                <a:cubicBezTo>
                  <a:pt x="139" y="153"/>
                  <a:pt x="140" y="156"/>
                  <a:pt x="137" y="155"/>
                </a:cubicBezTo>
                <a:cubicBezTo>
                  <a:pt x="134" y="153"/>
                  <a:pt x="133" y="155"/>
                  <a:pt x="133" y="153"/>
                </a:cubicBezTo>
                <a:cubicBezTo>
                  <a:pt x="131" y="152"/>
                  <a:pt x="131" y="152"/>
                  <a:pt x="131" y="153"/>
                </a:cubicBezTo>
                <a:cubicBezTo>
                  <a:pt x="131" y="155"/>
                  <a:pt x="123" y="152"/>
                  <a:pt x="122" y="152"/>
                </a:cubicBezTo>
                <a:cubicBezTo>
                  <a:pt x="119" y="153"/>
                  <a:pt x="120" y="152"/>
                  <a:pt x="116" y="150"/>
                </a:cubicBezTo>
                <a:cubicBezTo>
                  <a:pt x="113" y="150"/>
                  <a:pt x="114" y="152"/>
                  <a:pt x="111" y="150"/>
                </a:cubicBezTo>
                <a:cubicBezTo>
                  <a:pt x="110" y="149"/>
                  <a:pt x="107" y="150"/>
                  <a:pt x="105" y="147"/>
                </a:cubicBezTo>
                <a:cubicBezTo>
                  <a:pt x="105" y="146"/>
                  <a:pt x="105" y="136"/>
                  <a:pt x="101" y="135"/>
                </a:cubicBezTo>
                <a:cubicBezTo>
                  <a:pt x="96" y="133"/>
                  <a:pt x="96" y="136"/>
                  <a:pt x="94" y="136"/>
                </a:cubicBezTo>
                <a:cubicBezTo>
                  <a:pt x="91" y="136"/>
                  <a:pt x="93" y="138"/>
                  <a:pt x="91" y="138"/>
                </a:cubicBezTo>
                <a:cubicBezTo>
                  <a:pt x="88" y="138"/>
                  <a:pt x="87" y="143"/>
                  <a:pt x="84" y="141"/>
                </a:cubicBezTo>
                <a:cubicBezTo>
                  <a:pt x="81" y="138"/>
                  <a:pt x="79" y="141"/>
                  <a:pt x="75" y="136"/>
                </a:cubicBezTo>
                <a:cubicBezTo>
                  <a:pt x="73" y="135"/>
                  <a:pt x="68" y="133"/>
                  <a:pt x="68" y="132"/>
                </a:cubicBezTo>
                <a:cubicBezTo>
                  <a:pt x="70" y="129"/>
                  <a:pt x="61" y="129"/>
                  <a:pt x="58" y="126"/>
                </a:cubicBezTo>
                <a:cubicBezTo>
                  <a:pt x="55" y="121"/>
                  <a:pt x="58" y="121"/>
                  <a:pt x="55" y="118"/>
                </a:cubicBezTo>
                <a:cubicBezTo>
                  <a:pt x="53" y="115"/>
                  <a:pt x="55" y="112"/>
                  <a:pt x="52" y="109"/>
                </a:cubicBezTo>
                <a:cubicBezTo>
                  <a:pt x="47" y="106"/>
                  <a:pt x="50" y="101"/>
                  <a:pt x="46" y="104"/>
                </a:cubicBezTo>
                <a:cubicBezTo>
                  <a:pt x="43" y="107"/>
                  <a:pt x="39" y="100"/>
                  <a:pt x="39" y="103"/>
                </a:cubicBezTo>
                <a:cubicBezTo>
                  <a:pt x="39" y="106"/>
                  <a:pt x="38" y="104"/>
                  <a:pt x="36" y="106"/>
                </a:cubicBezTo>
                <a:cubicBezTo>
                  <a:pt x="36" y="103"/>
                  <a:pt x="35" y="103"/>
                  <a:pt x="33" y="101"/>
                </a:cubicBezTo>
                <a:cubicBezTo>
                  <a:pt x="32" y="101"/>
                  <a:pt x="32" y="98"/>
                  <a:pt x="30" y="95"/>
                </a:cubicBezTo>
                <a:cubicBezTo>
                  <a:pt x="29" y="92"/>
                  <a:pt x="32" y="89"/>
                  <a:pt x="29" y="83"/>
                </a:cubicBezTo>
                <a:cubicBezTo>
                  <a:pt x="26" y="78"/>
                  <a:pt x="18" y="77"/>
                  <a:pt x="18" y="72"/>
                </a:cubicBezTo>
                <a:cubicBezTo>
                  <a:pt x="16" y="66"/>
                  <a:pt x="10" y="68"/>
                  <a:pt x="12" y="61"/>
                </a:cubicBezTo>
                <a:cubicBezTo>
                  <a:pt x="12" y="55"/>
                  <a:pt x="20" y="54"/>
                  <a:pt x="16" y="49"/>
                </a:cubicBezTo>
                <a:cubicBezTo>
                  <a:pt x="15" y="45"/>
                  <a:pt x="20" y="46"/>
                  <a:pt x="20" y="45"/>
                </a:cubicBezTo>
                <a:cubicBezTo>
                  <a:pt x="18" y="43"/>
                  <a:pt x="10" y="45"/>
                  <a:pt x="10" y="42"/>
                </a:cubicBezTo>
                <a:cubicBezTo>
                  <a:pt x="10" y="39"/>
                  <a:pt x="7" y="35"/>
                  <a:pt x="6" y="31"/>
                </a:cubicBezTo>
                <a:cubicBezTo>
                  <a:pt x="6" y="28"/>
                  <a:pt x="4" y="28"/>
                  <a:pt x="4" y="25"/>
                </a:cubicBezTo>
                <a:cubicBezTo>
                  <a:pt x="6" y="23"/>
                  <a:pt x="1" y="23"/>
                  <a:pt x="1" y="22"/>
                </a:cubicBezTo>
                <a:cubicBezTo>
                  <a:pt x="1" y="20"/>
                  <a:pt x="4" y="20"/>
                  <a:pt x="4" y="19"/>
                </a:cubicBezTo>
                <a:cubicBezTo>
                  <a:pt x="4" y="17"/>
                  <a:pt x="3" y="17"/>
                  <a:pt x="3" y="17"/>
                </a:cubicBezTo>
                <a:cubicBezTo>
                  <a:pt x="3" y="16"/>
                  <a:pt x="3" y="14"/>
                  <a:pt x="3" y="12"/>
                </a:cubicBezTo>
                <a:cubicBezTo>
                  <a:pt x="3" y="11"/>
                  <a:pt x="1" y="11"/>
                  <a:pt x="1" y="11"/>
                </a:cubicBezTo>
                <a:cubicBezTo>
                  <a:pt x="1" y="9"/>
                  <a:pt x="1" y="9"/>
                  <a:pt x="1" y="9"/>
                </a:cubicBezTo>
                <a:cubicBezTo>
                  <a:pt x="1" y="8"/>
                  <a:pt x="0" y="8"/>
                  <a:pt x="0" y="6"/>
                </a:cubicBezTo>
                <a:cubicBezTo>
                  <a:pt x="0" y="5"/>
                  <a:pt x="3" y="6"/>
                  <a:pt x="3" y="6"/>
                </a:cubicBezTo>
                <a:cubicBezTo>
                  <a:pt x="4" y="5"/>
                  <a:pt x="3" y="0"/>
                  <a:pt x="6" y="3"/>
                </a:cubicBezTo>
                <a:cubicBezTo>
                  <a:pt x="6" y="3"/>
                  <a:pt x="6" y="3"/>
                  <a:pt x="6" y="3"/>
                </a:cubicBezTo>
                <a:cubicBezTo>
                  <a:pt x="9" y="6"/>
                  <a:pt x="10" y="11"/>
                  <a:pt x="15" y="12"/>
                </a:cubicBezTo>
                <a:cubicBezTo>
                  <a:pt x="16" y="12"/>
                  <a:pt x="16" y="12"/>
                  <a:pt x="18" y="12"/>
                </a:cubicBezTo>
                <a:cubicBezTo>
                  <a:pt x="18" y="12"/>
                  <a:pt x="18" y="11"/>
                  <a:pt x="20" y="11"/>
                </a:cubicBezTo>
                <a:cubicBezTo>
                  <a:pt x="20" y="12"/>
                  <a:pt x="20" y="12"/>
                  <a:pt x="20" y="12"/>
                </a:cubicBezTo>
                <a:cubicBezTo>
                  <a:pt x="21" y="12"/>
                  <a:pt x="21" y="12"/>
                  <a:pt x="21" y="11"/>
                </a:cubicBezTo>
                <a:cubicBezTo>
                  <a:pt x="23" y="9"/>
                  <a:pt x="23" y="9"/>
                  <a:pt x="23" y="9"/>
                </a:cubicBezTo>
                <a:cubicBezTo>
                  <a:pt x="24" y="8"/>
                  <a:pt x="24" y="8"/>
                  <a:pt x="24" y="8"/>
                </a:cubicBezTo>
                <a:cubicBezTo>
                  <a:pt x="24" y="8"/>
                  <a:pt x="26" y="6"/>
                  <a:pt x="27" y="6"/>
                </a:cubicBezTo>
                <a:cubicBezTo>
                  <a:pt x="27" y="5"/>
                  <a:pt x="30" y="2"/>
                  <a:pt x="32" y="3"/>
                </a:cubicBezTo>
                <a:cubicBezTo>
                  <a:pt x="35" y="6"/>
                  <a:pt x="35" y="6"/>
                  <a:pt x="35" y="6"/>
                </a:cubicBezTo>
                <a:cubicBezTo>
                  <a:pt x="35" y="6"/>
                  <a:pt x="33" y="6"/>
                  <a:pt x="33" y="8"/>
                </a:cubicBezTo>
                <a:cubicBezTo>
                  <a:pt x="33" y="9"/>
                  <a:pt x="35" y="9"/>
                  <a:pt x="35" y="9"/>
                </a:cubicBezTo>
                <a:cubicBezTo>
                  <a:pt x="35" y="11"/>
                  <a:pt x="32" y="11"/>
                  <a:pt x="32" y="11"/>
                </a:cubicBezTo>
                <a:cubicBezTo>
                  <a:pt x="32" y="12"/>
                  <a:pt x="32" y="12"/>
                  <a:pt x="32" y="12"/>
                </a:cubicBezTo>
                <a:cubicBezTo>
                  <a:pt x="33" y="12"/>
                  <a:pt x="33" y="12"/>
                  <a:pt x="33" y="14"/>
                </a:cubicBezTo>
                <a:cubicBezTo>
                  <a:pt x="33" y="14"/>
                  <a:pt x="33" y="16"/>
                  <a:pt x="35" y="16"/>
                </a:cubicBezTo>
                <a:cubicBezTo>
                  <a:pt x="35" y="14"/>
                  <a:pt x="35" y="14"/>
                  <a:pt x="35" y="14"/>
                </a:cubicBezTo>
                <a:cubicBezTo>
                  <a:pt x="36" y="16"/>
                  <a:pt x="35" y="19"/>
                  <a:pt x="39" y="17"/>
                </a:cubicBezTo>
              </a:path>
            </a:pathLst>
          </a:custGeom>
          <a:noFill/>
          <a:ln w="12700" cap="rnd" cmpd="sng">
            <a:solidFill>
              <a:srgbClr val="D7501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8" name="Freeform 736"/>
          <p:cNvSpPr>
            <a:spLocks/>
          </p:cNvSpPr>
          <p:nvPr/>
        </p:nvSpPr>
        <p:spPr bwMode="auto">
          <a:xfrm>
            <a:off x="5392738" y="3109913"/>
            <a:ext cx="1728787" cy="708025"/>
          </a:xfrm>
          <a:custGeom>
            <a:avLst/>
            <a:gdLst>
              <a:gd name="T0" fmla="*/ 2948845 w 149"/>
              <a:gd name="T1" fmla="*/ 249660 h 71"/>
              <a:gd name="T2" fmla="*/ 2972064 w 149"/>
              <a:gd name="T3" fmla="*/ 349523 h 71"/>
              <a:gd name="T4" fmla="*/ 2972064 w 149"/>
              <a:gd name="T5" fmla="*/ 419428 h 71"/>
              <a:gd name="T6" fmla="*/ 3088160 w 149"/>
              <a:gd name="T7" fmla="*/ 469360 h 71"/>
              <a:gd name="T8" fmla="*/ 3134599 w 149"/>
              <a:gd name="T9" fmla="*/ 529278 h 71"/>
              <a:gd name="T10" fmla="*/ 3006893 w 149"/>
              <a:gd name="T11" fmla="*/ 579210 h 71"/>
              <a:gd name="T12" fmla="*/ 3030112 w 149"/>
              <a:gd name="T13" fmla="*/ 669087 h 71"/>
              <a:gd name="T14" fmla="*/ 3076550 w 149"/>
              <a:gd name="T15" fmla="*/ 778938 h 71"/>
              <a:gd name="T16" fmla="*/ 3030112 w 149"/>
              <a:gd name="T17" fmla="*/ 868815 h 71"/>
              <a:gd name="T18" fmla="*/ 3134599 w 149"/>
              <a:gd name="T19" fmla="*/ 1038584 h 71"/>
              <a:gd name="T20" fmla="*/ 3076550 w 149"/>
              <a:gd name="T21" fmla="*/ 1068543 h 71"/>
              <a:gd name="T22" fmla="*/ 2948845 w 149"/>
              <a:gd name="T23" fmla="*/ 998638 h 71"/>
              <a:gd name="T24" fmla="*/ 2844358 w 149"/>
              <a:gd name="T25" fmla="*/ 978665 h 71"/>
              <a:gd name="T26" fmla="*/ 2797919 w 149"/>
              <a:gd name="T27" fmla="*/ 978665 h 71"/>
              <a:gd name="T28" fmla="*/ 2797919 w 149"/>
              <a:gd name="T29" fmla="*/ 978665 h 71"/>
              <a:gd name="T30" fmla="*/ 2739871 w 149"/>
              <a:gd name="T31" fmla="*/ 998638 h 71"/>
              <a:gd name="T32" fmla="*/ 2612165 w 149"/>
              <a:gd name="T33" fmla="*/ 1038584 h 71"/>
              <a:gd name="T34" fmla="*/ 2182609 w 149"/>
              <a:gd name="T35" fmla="*/ 1128461 h 71"/>
              <a:gd name="T36" fmla="*/ 1915588 w 149"/>
              <a:gd name="T37" fmla="*/ 1128461 h 71"/>
              <a:gd name="T38" fmla="*/ 1764663 w 149"/>
              <a:gd name="T39" fmla="*/ 1088515 h 71"/>
              <a:gd name="T40" fmla="*/ 1764663 w 149"/>
              <a:gd name="T41" fmla="*/ 1198366 h 71"/>
              <a:gd name="T42" fmla="*/ 1683396 w 149"/>
              <a:gd name="T43" fmla="*/ 1288243 h 71"/>
              <a:gd name="T44" fmla="*/ 1636957 w 149"/>
              <a:gd name="T45" fmla="*/ 1198366 h 71"/>
              <a:gd name="T46" fmla="*/ 1578909 w 149"/>
              <a:gd name="T47" fmla="*/ 1128461 h 71"/>
              <a:gd name="T48" fmla="*/ 1160962 w 149"/>
              <a:gd name="T49" fmla="*/ 1248298 h 71"/>
              <a:gd name="T50" fmla="*/ 754626 w 149"/>
              <a:gd name="T51" fmla="*/ 1198366 h 71"/>
              <a:gd name="T52" fmla="*/ 522433 w 149"/>
              <a:gd name="T53" fmla="*/ 1138447 h 71"/>
              <a:gd name="T54" fmla="*/ 336679 w 149"/>
              <a:gd name="T55" fmla="*/ 1128461 h 71"/>
              <a:gd name="T56" fmla="*/ 336679 w 149"/>
              <a:gd name="T57" fmla="*/ 1068543 h 71"/>
              <a:gd name="T58" fmla="*/ 232192 w 149"/>
              <a:gd name="T59" fmla="*/ 998638 h 71"/>
              <a:gd name="T60" fmla="*/ 208973 w 149"/>
              <a:gd name="T61" fmla="*/ 888788 h 71"/>
              <a:gd name="T62" fmla="*/ 58048 w 149"/>
              <a:gd name="T63" fmla="*/ 818883 h 71"/>
              <a:gd name="T64" fmla="*/ 127706 w 149"/>
              <a:gd name="T65" fmla="*/ 758965 h 71"/>
              <a:gd name="T66" fmla="*/ 104487 w 149"/>
              <a:gd name="T67" fmla="*/ 619156 h 71"/>
              <a:gd name="T68" fmla="*/ 0 w 149"/>
              <a:gd name="T69" fmla="*/ 509305 h 71"/>
              <a:gd name="T70" fmla="*/ 232192 w 149"/>
              <a:gd name="T71" fmla="*/ 399455 h 71"/>
              <a:gd name="T72" fmla="*/ 336679 w 149"/>
              <a:gd name="T73" fmla="*/ 359510 h 71"/>
              <a:gd name="T74" fmla="*/ 545652 w 149"/>
              <a:gd name="T75" fmla="*/ 349523 h 71"/>
              <a:gd name="T76" fmla="*/ 522433 w 149"/>
              <a:gd name="T77" fmla="*/ 249660 h 71"/>
              <a:gd name="T78" fmla="*/ 777845 w 149"/>
              <a:gd name="T79" fmla="*/ 219700 h 71"/>
              <a:gd name="T80" fmla="*/ 1160962 w 149"/>
              <a:gd name="T81" fmla="*/ 89877 h 71"/>
              <a:gd name="T82" fmla="*/ 1625347 w 149"/>
              <a:gd name="T83" fmla="*/ 109850 h 71"/>
              <a:gd name="T84" fmla="*/ 1869149 w 149"/>
              <a:gd name="T85" fmla="*/ 249660 h 71"/>
              <a:gd name="T86" fmla="*/ 2298706 w 149"/>
              <a:gd name="T87" fmla="*/ 249660 h 71"/>
              <a:gd name="T88" fmla="*/ 2670214 w 149"/>
              <a:gd name="T89" fmla="*/ 159782 h 71"/>
              <a:gd name="T90" fmla="*/ 2774700 w 149"/>
              <a:gd name="T91" fmla="*/ 149796 h 71"/>
              <a:gd name="T92" fmla="*/ 2855968 w 149"/>
              <a:gd name="T93" fmla="*/ 199728 h 71"/>
              <a:gd name="T94" fmla="*/ 2948845 w 149"/>
              <a:gd name="T95" fmla="*/ 219700 h 7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49" h="71">
                <a:moveTo>
                  <a:pt x="140" y="14"/>
                </a:moveTo>
                <a:cubicBezTo>
                  <a:pt x="140" y="14"/>
                  <a:pt x="140" y="14"/>
                  <a:pt x="140" y="14"/>
                </a:cubicBezTo>
                <a:cubicBezTo>
                  <a:pt x="140" y="14"/>
                  <a:pt x="138" y="14"/>
                  <a:pt x="140" y="14"/>
                </a:cubicBezTo>
                <a:cubicBezTo>
                  <a:pt x="140" y="16"/>
                  <a:pt x="141" y="17"/>
                  <a:pt x="141" y="19"/>
                </a:cubicBezTo>
                <a:cubicBezTo>
                  <a:pt x="141" y="20"/>
                  <a:pt x="140" y="20"/>
                  <a:pt x="140" y="22"/>
                </a:cubicBezTo>
                <a:cubicBezTo>
                  <a:pt x="140" y="23"/>
                  <a:pt x="141" y="23"/>
                  <a:pt x="141" y="23"/>
                </a:cubicBezTo>
                <a:cubicBezTo>
                  <a:pt x="141" y="25"/>
                  <a:pt x="140" y="25"/>
                  <a:pt x="140" y="25"/>
                </a:cubicBezTo>
                <a:cubicBezTo>
                  <a:pt x="143" y="26"/>
                  <a:pt x="146" y="25"/>
                  <a:pt x="147" y="26"/>
                </a:cubicBezTo>
                <a:cubicBezTo>
                  <a:pt x="149" y="28"/>
                  <a:pt x="149" y="28"/>
                  <a:pt x="149" y="29"/>
                </a:cubicBezTo>
                <a:cubicBezTo>
                  <a:pt x="149" y="29"/>
                  <a:pt x="149" y="29"/>
                  <a:pt x="149" y="29"/>
                </a:cubicBezTo>
                <a:cubicBezTo>
                  <a:pt x="146" y="26"/>
                  <a:pt x="147" y="31"/>
                  <a:pt x="146" y="32"/>
                </a:cubicBezTo>
                <a:cubicBezTo>
                  <a:pt x="146" y="32"/>
                  <a:pt x="143" y="31"/>
                  <a:pt x="143" y="32"/>
                </a:cubicBezTo>
                <a:cubicBezTo>
                  <a:pt x="143" y="34"/>
                  <a:pt x="144" y="34"/>
                  <a:pt x="144" y="36"/>
                </a:cubicBezTo>
                <a:cubicBezTo>
                  <a:pt x="144" y="37"/>
                  <a:pt x="144" y="37"/>
                  <a:pt x="144" y="37"/>
                </a:cubicBezTo>
                <a:cubicBezTo>
                  <a:pt x="144" y="37"/>
                  <a:pt x="146" y="37"/>
                  <a:pt x="146" y="39"/>
                </a:cubicBezTo>
                <a:cubicBezTo>
                  <a:pt x="146" y="40"/>
                  <a:pt x="146" y="42"/>
                  <a:pt x="146" y="43"/>
                </a:cubicBezTo>
                <a:cubicBezTo>
                  <a:pt x="146" y="43"/>
                  <a:pt x="147" y="43"/>
                  <a:pt x="147" y="45"/>
                </a:cubicBezTo>
                <a:cubicBezTo>
                  <a:pt x="147" y="46"/>
                  <a:pt x="144" y="46"/>
                  <a:pt x="144" y="48"/>
                </a:cubicBezTo>
                <a:cubicBezTo>
                  <a:pt x="144" y="49"/>
                  <a:pt x="149" y="49"/>
                  <a:pt x="147" y="51"/>
                </a:cubicBezTo>
                <a:cubicBezTo>
                  <a:pt x="147" y="54"/>
                  <a:pt x="149" y="54"/>
                  <a:pt x="149" y="57"/>
                </a:cubicBezTo>
                <a:cubicBezTo>
                  <a:pt x="149" y="57"/>
                  <a:pt x="149" y="57"/>
                  <a:pt x="147" y="57"/>
                </a:cubicBezTo>
                <a:cubicBezTo>
                  <a:pt x="146" y="59"/>
                  <a:pt x="146" y="59"/>
                  <a:pt x="146" y="59"/>
                </a:cubicBezTo>
                <a:cubicBezTo>
                  <a:pt x="144" y="57"/>
                  <a:pt x="146" y="55"/>
                  <a:pt x="144" y="55"/>
                </a:cubicBezTo>
                <a:cubicBezTo>
                  <a:pt x="143" y="54"/>
                  <a:pt x="143" y="57"/>
                  <a:pt x="140" y="55"/>
                </a:cubicBezTo>
                <a:cubicBezTo>
                  <a:pt x="138" y="55"/>
                  <a:pt x="138" y="54"/>
                  <a:pt x="136" y="54"/>
                </a:cubicBezTo>
                <a:cubicBezTo>
                  <a:pt x="136" y="54"/>
                  <a:pt x="136" y="54"/>
                  <a:pt x="135" y="54"/>
                </a:cubicBezTo>
                <a:cubicBezTo>
                  <a:pt x="135" y="55"/>
                  <a:pt x="135" y="55"/>
                  <a:pt x="135" y="55"/>
                </a:cubicBezTo>
                <a:cubicBezTo>
                  <a:pt x="135" y="55"/>
                  <a:pt x="135" y="54"/>
                  <a:pt x="133" y="54"/>
                </a:cubicBezTo>
                <a:cubicBezTo>
                  <a:pt x="133" y="54"/>
                  <a:pt x="133" y="54"/>
                  <a:pt x="133" y="54"/>
                </a:cubicBezTo>
                <a:cubicBezTo>
                  <a:pt x="133" y="54"/>
                  <a:pt x="133" y="54"/>
                  <a:pt x="133" y="54"/>
                </a:cubicBezTo>
                <a:cubicBezTo>
                  <a:pt x="132" y="55"/>
                  <a:pt x="132" y="57"/>
                  <a:pt x="130" y="57"/>
                </a:cubicBezTo>
                <a:cubicBezTo>
                  <a:pt x="130" y="55"/>
                  <a:pt x="130" y="55"/>
                  <a:pt x="130" y="55"/>
                </a:cubicBezTo>
                <a:cubicBezTo>
                  <a:pt x="130" y="55"/>
                  <a:pt x="129" y="54"/>
                  <a:pt x="129" y="55"/>
                </a:cubicBezTo>
                <a:cubicBezTo>
                  <a:pt x="127" y="57"/>
                  <a:pt x="126" y="57"/>
                  <a:pt x="124" y="57"/>
                </a:cubicBezTo>
                <a:cubicBezTo>
                  <a:pt x="121" y="57"/>
                  <a:pt x="120" y="57"/>
                  <a:pt x="118" y="57"/>
                </a:cubicBezTo>
                <a:cubicBezTo>
                  <a:pt x="114" y="59"/>
                  <a:pt x="110" y="62"/>
                  <a:pt x="104" y="62"/>
                </a:cubicBezTo>
                <a:cubicBezTo>
                  <a:pt x="101" y="62"/>
                  <a:pt x="101" y="60"/>
                  <a:pt x="98" y="59"/>
                </a:cubicBezTo>
                <a:cubicBezTo>
                  <a:pt x="95" y="59"/>
                  <a:pt x="94" y="62"/>
                  <a:pt x="91" y="62"/>
                </a:cubicBezTo>
                <a:cubicBezTo>
                  <a:pt x="89" y="62"/>
                  <a:pt x="89" y="62"/>
                  <a:pt x="89" y="62"/>
                </a:cubicBezTo>
                <a:cubicBezTo>
                  <a:pt x="88" y="62"/>
                  <a:pt x="84" y="60"/>
                  <a:pt x="84" y="60"/>
                </a:cubicBezTo>
                <a:cubicBezTo>
                  <a:pt x="84" y="60"/>
                  <a:pt x="83" y="63"/>
                  <a:pt x="84" y="65"/>
                </a:cubicBezTo>
                <a:cubicBezTo>
                  <a:pt x="84" y="66"/>
                  <a:pt x="84" y="66"/>
                  <a:pt x="84" y="66"/>
                </a:cubicBezTo>
                <a:cubicBezTo>
                  <a:pt x="83" y="66"/>
                  <a:pt x="83" y="66"/>
                  <a:pt x="83" y="66"/>
                </a:cubicBezTo>
                <a:cubicBezTo>
                  <a:pt x="81" y="66"/>
                  <a:pt x="81" y="71"/>
                  <a:pt x="80" y="71"/>
                </a:cubicBezTo>
                <a:cubicBezTo>
                  <a:pt x="80" y="71"/>
                  <a:pt x="80" y="69"/>
                  <a:pt x="78" y="69"/>
                </a:cubicBezTo>
                <a:cubicBezTo>
                  <a:pt x="80" y="68"/>
                  <a:pt x="78" y="68"/>
                  <a:pt x="78" y="66"/>
                </a:cubicBezTo>
                <a:cubicBezTo>
                  <a:pt x="77" y="65"/>
                  <a:pt x="81" y="63"/>
                  <a:pt x="81" y="60"/>
                </a:cubicBezTo>
                <a:cubicBezTo>
                  <a:pt x="80" y="59"/>
                  <a:pt x="80" y="59"/>
                  <a:pt x="75" y="62"/>
                </a:cubicBezTo>
                <a:cubicBezTo>
                  <a:pt x="72" y="66"/>
                  <a:pt x="72" y="55"/>
                  <a:pt x="65" y="63"/>
                </a:cubicBezTo>
                <a:cubicBezTo>
                  <a:pt x="60" y="69"/>
                  <a:pt x="60" y="66"/>
                  <a:pt x="55" y="69"/>
                </a:cubicBezTo>
                <a:cubicBezTo>
                  <a:pt x="51" y="71"/>
                  <a:pt x="51" y="63"/>
                  <a:pt x="42" y="60"/>
                </a:cubicBezTo>
                <a:cubicBezTo>
                  <a:pt x="32" y="57"/>
                  <a:pt x="37" y="65"/>
                  <a:pt x="36" y="66"/>
                </a:cubicBezTo>
                <a:cubicBezTo>
                  <a:pt x="34" y="68"/>
                  <a:pt x="34" y="65"/>
                  <a:pt x="31" y="68"/>
                </a:cubicBezTo>
                <a:cubicBezTo>
                  <a:pt x="29" y="69"/>
                  <a:pt x="25" y="66"/>
                  <a:pt x="25" y="63"/>
                </a:cubicBezTo>
                <a:cubicBezTo>
                  <a:pt x="23" y="59"/>
                  <a:pt x="23" y="63"/>
                  <a:pt x="20" y="62"/>
                </a:cubicBezTo>
                <a:cubicBezTo>
                  <a:pt x="19" y="59"/>
                  <a:pt x="16" y="65"/>
                  <a:pt x="16" y="62"/>
                </a:cubicBezTo>
                <a:cubicBezTo>
                  <a:pt x="16" y="60"/>
                  <a:pt x="11" y="63"/>
                  <a:pt x="11" y="62"/>
                </a:cubicBezTo>
                <a:cubicBezTo>
                  <a:pt x="10" y="60"/>
                  <a:pt x="14" y="62"/>
                  <a:pt x="16" y="59"/>
                </a:cubicBezTo>
                <a:cubicBezTo>
                  <a:pt x="17" y="57"/>
                  <a:pt x="11" y="60"/>
                  <a:pt x="10" y="59"/>
                </a:cubicBezTo>
                <a:cubicBezTo>
                  <a:pt x="8" y="55"/>
                  <a:pt x="13" y="59"/>
                  <a:pt x="11" y="55"/>
                </a:cubicBezTo>
                <a:cubicBezTo>
                  <a:pt x="11" y="54"/>
                  <a:pt x="10" y="55"/>
                  <a:pt x="10" y="54"/>
                </a:cubicBezTo>
                <a:cubicBezTo>
                  <a:pt x="10" y="51"/>
                  <a:pt x="8" y="52"/>
                  <a:pt x="10" y="49"/>
                </a:cubicBezTo>
                <a:cubicBezTo>
                  <a:pt x="11" y="46"/>
                  <a:pt x="8" y="48"/>
                  <a:pt x="6" y="46"/>
                </a:cubicBezTo>
                <a:cubicBezTo>
                  <a:pt x="5" y="45"/>
                  <a:pt x="5" y="48"/>
                  <a:pt x="3" y="45"/>
                </a:cubicBezTo>
                <a:cubicBezTo>
                  <a:pt x="2" y="43"/>
                  <a:pt x="3" y="39"/>
                  <a:pt x="5" y="42"/>
                </a:cubicBezTo>
                <a:cubicBezTo>
                  <a:pt x="5" y="46"/>
                  <a:pt x="10" y="43"/>
                  <a:pt x="6" y="42"/>
                </a:cubicBezTo>
                <a:cubicBezTo>
                  <a:pt x="3" y="40"/>
                  <a:pt x="10" y="39"/>
                  <a:pt x="6" y="37"/>
                </a:cubicBezTo>
                <a:cubicBezTo>
                  <a:pt x="5" y="37"/>
                  <a:pt x="8" y="36"/>
                  <a:pt x="5" y="34"/>
                </a:cubicBezTo>
                <a:cubicBezTo>
                  <a:pt x="3" y="32"/>
                  <a:pt x="10" y="29"/>
                  <a:pt x="5" y="31"/>
                </a:cubicBezTo>
                <a:cubicBezTo>
                  <a:pt x="0" y="32"/>
                  <a:pt x="0" y="32"/>
                  <a:pt x="0" y="28"/>
                </a:cubicBezTo>
                <a:cubicBezTo>
                  <a:pt x="2" y="25"/>
                  <a:pt x="2" y="26"/>
                  <a:pt x="3" y="25"/>
                </a:cubicBezTo>
                <a:cubicBezTo>
                  <a:pt x="6" y="20"/>
                  <a:pt x="10" y="20"/>
                  <a:pt x="11" y="22"/>
                </a:cubicBezTo>
                <a:cubicBezTo>
                  <a:pt x="11" y="23"/>
                  <a:pt x="14" y="23"/>
                  <a:pt x="13" y="22"/>
                </a:cubicBezTo>
                <a:cubicBezTo>
                  <a:pt x="11" y="20"/>
                  <a:pt x="17" y="19"/>
                  <a:pt x="16" y="20"/>
                </a:cubicBezTo>
                <a:cubicBezTo>
                  <a:pt x="16" y="22"/>
                  <a:pt x="23" y="22"/>
                  <a:pt x="23" y="22"/>
                </a:cubicBezTo>
                <a:cubicBezTo>
                  <a:pt x="25" y="20"/>
                  <a:pt x="17" y="20"/>
                  <a:pt x="26" y="19"/>
                </a:cubicBezTo>
                <a:cubicBezTo>
                  <a:pt x="34" y="17"/>
                  <a:pt x="28" y="19"/>
                  <a:pt x="26" y="17"/>
                </a:cubicBezTo>
                <a:cubicBezTo>
                  <a:pt x="25" y="16"/>
                  <a:pt x="23" y="16"/>
                  <a:pt x="25" y="14"/>
                </a:cubicBezTo>
                <a:cubicBezTo>
                  <a:pt x="25" y="12"/>
                  <a:pt x="25" y="12"/>
                  <a:pt x="29" y="12"/>
                </a:cubicBezTo>
                <a:cubicBezTo>
                  <a:pt x="32" y="14"/>
                  <a:pt x="32" y="11"/>
                  <a:pt x="37" y="12"/>
                </a:cubicBezTo>
                <a:cubicBezTo>
                  <a:pt x="40" y="14"/>
                  <a:pt x="42" y="14"/>
                  <a:pt x="43" y="12"/>
                </a:cubicBezTo>
                <a:cubicBezTo>
                  <a:pt x="43" y="11"/>
                  <a:pt x="46" y="8"/>
                  <a:pt x="55" y="5"/>
                </a:cubicBezTo>
                <a:cubicBezTo>
                  <a:pt x="63" y="2"/>
                  <a:pt x="66" y="6"/>
                  <a:pt x="71" y="3"/>
                </a:cubicBezTo>
                <a:cubicBezTo>
                  <a:pt x="75" y="0"/>
                  <a:pt x="71" y="9"/>
                  <a:pt x="77" y="6"/>
                </a:cubicBezTo>
                <a:cubicBezTo>
                  <a:pt x="83" y="5"/>
                  <a:pt x="80" y="12"/>
                  <a:pt x="84" y="11"/>
                </a:cubicBezTo>
                <a:cubicBezTo>
                  <a:pt x="88" y="9"/>
                  <a:pt x="84" y="11"/>
                  <a:pt x="89" y="14"/>
                </a:cubicBezTo>
                <a:cubicBezTo>
                  <a:pt x="94" y="16"/>
                  <a:pt x="91" y="11"/>
                  <a:pt x="95" y="14"/>
                </a:cubicBezTo>
                <a:cubicBezTo>
                  <a:pt x="98" y="19"/>
                  <a:pt x="104" y="11"/>
                  <a:pt x="109" y="14"/>
                </a:cubicBezTo>
                <a:cubicBezTo>
                  <a:pt x="114" y="19"/>
                  <a:pt x="123" y="11"/>
                  <a:pt x="123" y="9"/>
                </a:cubicBezTo>
                <a:cubicBezTo>
                  <a:pt x="126" y="11"/>
                  <a:pt x="124" y="9"/>
                  <a:pt x="127" y="9"/>
                </a:cubicBezTo>
                <a:cubicBezTo>
                  <a:pt x="127" y="9"/>
                  <a:pt x="130" y="11"/>
                  <a:pt x="130" y="9"/>
                </a:cubicBezTo>
                <a:cubicBezTo>
                  <a:pt x="132" y="8"/>
                  <a:pt x="132" y="8"/>
                  <a:pt x="132" y="8"/>
                </a:cubicBezTo>
                <a:cubicBezTo>
                  <a:pt x="132" y="8"/>
                  <a:pt x="133" y="8"/>
                  <a:pt x="136" y="11"/>
                </a:cubicBezTo>
                <a:cubicBezTo>
                  <a:pt x="136" y="11"/>
                  <a:pt x="136" y="11"/>
                  <a:pt x="136" y="11"/>
                </a:cubicBezTo>
                <a:cubicBezTo>
                  <a:pt x="136" y="12"/>
                  <a:pt x="136" y="12"/>
                  <a:pt x="136" y="12"/>
                </a:cubicBezTo>
                <a:cubicBezTo>
                  <a:pt x="138" y="14"/>
                  <a:pt x="138" y="12"/>
                  <a:pt x="140" y="12"/>
                </a:cubicBezTo>
                <a:cubicBezTo>
                  <a:pt x="140" y="14"/>
                  <a:pt x="140" y="14"/>
                  <a:pt x="140" y="14"/>
                </a:cubicBezTo>
              </a:path>
            </a:pathLst>
          </a:custGeom>
          <a:noFill/>
          <a:ln w="12700" cap="rnd" cmpd="sng">
            <a:solidFill>
              <a:srgbClr val="D7501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9" name="Freeform 766"/>
          <p:cNvSpPr>
            <a:spLocks/>
          </p:cNvSpPr>
          <p:nvPr/>
        </p:nvSpPr>
        <p:spPr bwMode="auto">
          <a:xfrm>
            <a:off x="6180138" y="4192588"/>
            <a:ext cx="1947862" cy="1665287"/>
          </a:xfrm>
          <a:custGeom>
            <a:avLst/>
            <a:gdLst>
              <a:gd name="T0" fmla="*/ 2643260 w 168"/>
              <a:gd name="T1" fmla="*/ 2493121 h 167"/>
              <a:gd name="T2" fmla="*/ 2260683 w 168"/>
              <a:gd name="T3" fmla="*/ 2682598 h 167"/>
              <a:gd name="T4" fmla="*/ 1947665 w 168"/>
              <a:gd name="T5" fmla="*/ 2872076 h 167"/>
              <a:gd name="T6" fmla="*/ 1599868 w 168"/>
              <a:gd name="T7" fmla="*/ 2712516 h 167"/>
              <a:gd name="T8" fmla="*/ 1576681 w 168"/>
              <a:gd name="T9" fmla="*/ 2712516 h 167"/>
              <a:gd name="T10" fmla="*/ 1530308 w 168"/>
              <a:gd name="T11" fmla="*/ 2712516 h 167"/>
              <a:gd name="T12" fmla="*/ 1425969 w 168"/>
              <a:gd name="T13" fmla="*/ 2712516 h 167"/>
              <a:gd name="T14" fmla="*/ 1425969 w 168"/>
              <a:gd name="T15" fmla="*/ 2802268 h 167"/>
              <a:gd name="T16" fmla="*/ 1368003 w 168"/>
              <a:gd name="T17" fmla="*/ 2872076 h 167"/>
              <a:gd name="T18" fmla="*/ 1159324 w 168"/>
              <a:gd name="T19" fmla="*/ 2552956 h 167"/>
              <a:gd name="T20" fmla="*/ 1043392 w 168"/>
              <a:gd name="T21" fmla="*/ 2353506 h 167"/>
              <a:gd name="T22" fmla="*/ 753561 w 168"/>
              <a:gd name="T23" fmla="*/ 2084249 h 167"/>
              <a:gd name="T24" fmla="*/ 730374 w 168"/>
              <a:gd name="T25" fmla="*/ 1775102 h 167"/>
              <a:gd name="T26" fmla="*/ 440543 w 168"/>
              <a:gd name="T27" fmla="*/ 1356258 h 167"/>
              <a:gd name="T28" fmla="*/ 313018 w 168"/>
              <a:gd name="T29" fmla="*/ 1136863 h 167"/>
              <a:gd name="T30" fmla="*/ 23186 w 168"/>
              <a:gd name="T31" fmla="*/ 727991 h 167"/>
              <a:gd name="T32" fmla="*/ 255051 w 168"/>
              <a:gd name="T33" fmla="*/ 538514 h 167"/>
              <a:gd name="T34" fmla="*/ 498509 w 168"/>
              <a:gd name="T35" fmla="*/ 418844 h 167"/>
              <a:gd name="T36" fmla="*/ 568069 w 168"/>
              <a:gd name="T37" fmla="*/ 309147 h 167"/>
              <a:gd name="T38" fmla="*/ 498509 w 168"/>
              <a:gd name="T39" fmla="*/ 109697 h 167"/>
              <a:gd name="T40" fmla="*/ 985426 w 168"/>
              <a:gd name="T41" fmla="*/ 49862 h 167"/>
              <a:gd name="T42" fmla="*/ 1240477 w 168"/>
              <a:gd name="T43" fmla="*/ 199450 h 167"/>
              <a:gd name="T44" fmla="*/ 1704207 w 168"/>
              <a:gd name="T45" fmla="*/ 538514 h 167"/>
              <a:gd name="T46" fmla="*/ 2144750 w 168"/>
              <a:gd name="T47" fmla="*/ 618294 h 167"/>
              <a:gd name="T48" fmla="*/ 2307056 w 168"/>
              <a:gd name="T49" fmla="*/ 688101 h 167"/>
              <a:gd name="T50" fmla="*/ 2457768 w 168"/>
              <a:gd name="T51" fmla="*/ 887551 h 167"/>
              <a:gd name="T52" fmla="*/ 2585293 w 168"/>
              <a:gd name="T53" fmla="*/ 1047111 h 167"/>
              <a:gd name="T54" fmla="*/ 2620073 w 168"/>
              <a:gd name="T55" fmla="*/ 1246561 h 167"/>
              <a:gd name="T56" fmla="*/ 2747599 w 168"/>
              <a:gd name="T57" fmla="*/ 1416093 h 167"/>
              <a:gd name="T58" fmla="*/ 2875125 w 168"/>
              <a:gd name="T59" fmla="*/ 1625515 h 167"/>
              <a:gd name="T60" fmla="*/ 3466380 w 168"/>
              <a:gd name="T61" fmla="*/ 1735212 h 167"/>
              <a:gd name="T62" fmla="*/ 3477973 w 168"/>
              <a:gd name="T63" fmla="*/ 1994497 h 167"/>
              <a:gd name="T64" fmla="*/ 3164956 w 168"/>
              <a:gd name="T65" fmla="*/ 2333561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8" h="167">
                <a:moveTo>
                  <a:pt x="139" y="133"/>
                </a:moveTo>
                <a:cubicBezTo>
                  <a:pt x="134" y="135"/>
                  <a:pt x="131" y="136"/>
                  <a:pt x="126" y="138"/>
                </a:cubicBezTo>
                <a:cubicBezTo>
                  <a:pt x="123" y="138"/>
                  <a:pt x="116" y="139"/>
                  <a:pt x="113" y="141"/>
                </a:cubicBezTo>
                <a:cubicBezTo>
                  <a:pt x="111" y="142"/>
                  <a:pt x="108" y="147"/>
                  <a:pt x="108" y="148"/>
                </a:cubicBezTo>
                <a:cubicBezTo>
                  <a:pt x="104" y="155"/>
                  <a:pt x="97" y="161"/>
                  <a:pt x="93" y="167"/>
                </a:cubicBezTo>
                <a:cubicBezTo>
                  <a:pt x="93" y="164"/>
                  <a:pt x="93" y="161"/>
                  <a:pt x="93" y="159"/>
                </a:cubicBezTo>
                <a:cubicBezTo>
                  <a:pt x="93" y="158"/>
                  <a:pt x="93" y="156"/>
                  <a:pt x="93" y="156"/>
                </a:cubicBezTo>
                <a:cubicBezTo>
                  <a:pt x="93" y="156"/>
                  <a:pt x="78" y="148"/>
                  <a:pt x="76" y="150"/>
                </a:cubicBezTo>
                <a:cubicBezTo>
                  <a:pt x="76" y="150"/>
                  <a:pt x="76" y="150"/>
                  <a:pt x="75" y="150"/>
                </a:cubicBezTo>
                <a:cubicBezTo>
                  <a:pt x="75" y="150"/>
                  <a:pt x="75" y="150"/>
                  <a:pt x="75" y="150"/>
                </a:cubicBezTo>
                <a:cubicBezTo>
                  <a:pt x="75" y="150"/>
                  <a:pt x="75" y="150"/>
                  <a:pt x="75" y="150"/>
                </a:cubicBezTo>
                <a:cubicBezTo>
                  <a:pt x="73" y="150"/>
                  <a:pt x="73" y="150"/>
                  <a:pt x="73" y="150"/>
                </a:cubicBezTo>
                <a:cubicBezTo>
                  <a:pt x="73" y="150"/>
                  <a:pt x="71" y="148"/>
                  <a:pt x="70" y="148"/>
                </a:cubicBezTo>
                <a:cubicBezTo>
                  <a:pt x="68" y="150"/>
                  <a:pt x="68" y="150"/>
                  <a:pt x="68" y="150"/>
                </a:cubicBezTo>
                <a:cubicBezTo>
                  <a:pt x="68" y="150"/>
                  <a:pt x="70" y="150"/>
                  <a:pt x="68" y="150"/>
                </a:cubicBezTo>
                <a:cubicBezTo>
                  <a:pt x="68" y="152"/>
                  <a:pt x="68" y="153"/>
                  <a:pt x="68" y="155"/>
                </a:cubicBezTo>
                <a:cubicBezTo>
                  <a:pt x="68" y="155"/>
                  <a:pt x="68" y="155"/>
                  <a:pt x="68" y="156"/>
                </a:cubicBezTo>
                <a:cubicBezTo>
                  <a:pt x="68" y="156"/>
                  <a:pt x="67" y="158"/>
                  <a:pt x="65" y="159"/>
                </a:cubicBezTo>
                <a:cubicBezTo>
                  <a:pt x="62" y="148"/>
                  <a:pt x="62" y="156"/>
                  <a:pt x="61" y="152"/>
                </a:cubicBezTo>
                <a:cubicBezTo>
                  <a:pt x="61" y="147"/>
                  <a:pt x="55" y="144"/>
                  <a:pt x="55" y="141"/>
                </a:cubicBezTo>
                <a:cubicBezTo>
                  <a:pt x="55" y="138"/>
                  <a:pt x="53" y="138"/>
                  <a:pt x="53" y="135"/>
                </a:cubicBezTo>
                <a:cubicBezTo>
                  <a:pt x="53" y="132"/>
                  <a:pt x="52" y="133"/>
                  <a:pt x="50" y="130"/>
                </a:cubicBezTo>
                <a:cubicBezTo>
                  <a:pt x="49" y="127"/>
                  <a:pt x="47" y="122"/>
                  <a:pt x="44" y="121"/>
                </a:cubicBezTo>
                <a:cubicBezTo>
                  <a:pt x="39" y="121"/>
                  <a:pt x="41" y="119"/>
                  <a:pt x="36" y="115"/>
                </a:cubicBezTo>
                <a:cubicBezTo>
                  <a:pt x="33" y="109"/>
                  <a:pt x="38" y="112"/>
                  <a:pt x="35" y="107"/>
                </a:cubicBezTo>
                <a:cubicBezTo>
                  <a:pt x="33" y="102"/>
                  <a:pt x="38" y="104"/>
                  <a:pt x="35" y="98"/>
                </a:cubicBezTo>
                <a:cubicBezTo>
                  <a:pt x="33" y="93"/>
                  <a:pt x="30" y="83"/>
                  <a:pt x="27" y="83"/>
                </a:cubicBezTo>
                <a:cubicBezTo>
                  <a:pt x="23" y="81"/>
                  <a:pt x="20" y="76"/>
                  <a:pt x="21" y="75"/>
                </a:cubicBezTo>
                <a:cubicBezTo>
                  <a:pt x="23" y="72"/>
                  <a:pt x="21" y="69"/>
                  <a:pt x="18" y="67"/>
                </a:cubicBezTo>
                <a:cubicBezTo>
                  <a:pt x="17" y="64"/>
                  <a:pt x="18" y="64"/>
                  <a:pt x="15" y="63"/>
                </a:cubicBezTo>
                <a:cubicBezTo>
                  <a:pt x="12" y="58"/>
                  <a:pt x="7" y="43"/>
                  <a:pt x="4" y="43"/>
                </a:cubicBezTo>
                <a:cubicBezTo>
                  <a:pt x="0" y="41"/>
                  <a:pt x="0" y="46"/>
                  <a:pt x="1" y="40"/>
                </a:cubicBezTo>
                <a:cubicBezTo>
                  <a:pt x="3" y="35"/>
                  <a:pt x="1" y="38"/>
                  <a:pt x="3" y="29"/>
                </a:cubicBezTo>
                <a:cubicBezTo>
                  <a:pt x="4" y="29"/>
                  <a:pt x="10" y="30"/>
                  <a:pt x="12" y="30"/>
                </a:cubicBezTo>
                <a:cubicBezTo>
                  <a:pt x="15" y="30"/>
                  <a:pt x="15" y="26"/>
                  <a:pt x="18" y="24"/>
                </a:cubicBezTo>
                <a:cubicBezTo>
                  <a:pt x="18" y="23"/>
                  <a:pt x="23" y="24"/>
                  <a:pt x="24" y="23"/>
                </a:cubicBezTo>
                <a:cubicBezTo>
                  <a:pt x="24" y="21"/>
                  <a:pt x="24" y="20"/>
                  <a:pt x="24" y="20"/>
                </a:cubicBezTo>
                <a:cubicBezTo>
                  <a:pt x="26" y="18"/>
                  <a:pt x="27" y="18"/>
                  <a:pt x="27" y="17"/>
                </a:cubicBezTo>
                <a:cubicBezTo>
                  <a:pt x="20" y="7"/>
                  <a:pt x="20" y="7"/>
                  <a:pt x="20" y="7"/>
                </a:cubicBezTo>
                <a:cubicBezTo>
                  <a:pt x="20" y="6"/>
                  <a:pt x="23" y="6"/>
                  <a:pt x="24" y="6"/>
                </a:cubicBezTo>
                <a:cubicBezTo>
                  <a:pt x="26" y="4"/>
                  <a:pt x="35" y="3"/>
                  <a:pt x="36" y="0"/>
                </a:cubicBezTo>
                <a:cubicBezTo>
                  <a:pt x="39" y="1"/>
                  <a:pt x="44" y="1"/>
                  <a:pt x="47" y="3"/>
                </a:cubicBezTo>
                <a:cubicBezTo>
                  <a:pt x="50" y="3"/>
                  <a:pt x="52" y="6"/>
                  <a:pt x="55" y="9"/>
                </a:cubicBezTo>
                <a:cubicBezTo>
                  <a:pt x="56" y="9"/>
                  <a:pt x="58" y="11"/>
                  <a:pt x="59" y="11"/>
                </a:cubicBezTo>
                <a:cubicBezTo>
                  <a:pt x="62" y="14"/>
                  <a:pt x="65" y="15"/>
                  <a:pt x="67" y="18"/>
                </a:cubicBezTo>
                <a:cubicBezTo>
                  <a:pt x="70" y="20"/>
                  <a:pt x="79" y="30"/>
                  <a:pt x="81" y="30"/>
                </a:cubicBezTo>
                <a:cubicBezTo>
                  <a:pt x="82" y="32"/>
                  <a:pt x="94" y="32"/>
                  <a:pt x="96" y="32"/>
                </a:cubicBezTo>
                <a:cubicBezTo>
                  <a:pt x="96" y="32"/>
                  <a:pt x="102" y="32"/>
                  <a:pt x="102" y="34"/>
                </a:cubicBezTo>
                <a:cubicBezTo>
                  <a:pt x="104" y="34"/>
                  <a:pt x="104" y="37"/>
                  <a:pt x="104" y="37"/>
                </a:cubicBezTo>
                <a:cubicBezTo>
                  <a:pt x="105" y="38"/>
                  <a:pt x="110" y="38"/>
                  <a:pt x="110" y="38"/>
                </a:cubicBezTo>
                <a:cubicBezTo>
                  <a:pt x="113" y="43"/>
                  <a:pt x="114" y="44"/>
                  <a:pt x="114" y="46"/>
                </a:cubicBezTo>
                <a:cubicBezTo>
                  <a:pt x="114" y="47"/>
                  <a:pt x="117" y="46"/>
                  <a:pt x="117" y="49"/>
                </a:cubicBezTo>
                <a:cubicBezTo>
                  <a:pt x="117" y="52"/>
                  <a:pt x="123" y="55"/>
                  <a:pt x="123" y="57"/>
                </a:cubicBezTo>
                <a:cubicBezTo>
                  <a:pt x="125" y="58"/>
                  <a:pt x="122" y="55"/>
                  <a:pt x="123" y="58"/>
                </a:cubicBezTo>
                <a:cubicBezTo>
                  <a:pt x="125" y="61"/>
                  <a:pt x="122" y="63"/>
                  <a:pt x="123" y="66"/>
                </a:cubicBezTo>
                <a:cubicBezTo>
                  <a:pt x="125" y="67"/>
                  <a:pt x="123" y="67"/>
                  <a:pt x="125" y="69"/>
                </a:cubicBezTo>
                <a:cubicBezTo>
                  <a:pt x="128" y="70"/>
                  <a:pt x="126" y="73"/>
                  <a:pt x="129" y="76"/>
                </a:cubicBezTo>
                <a:cubicBezTo>
                  <a:pt x="129" y="78"/>
                  <a:pt x="131" y="78"/>
                  <a:pt x="131" y="78"/>
                </a:cubicBezTo>
                <a:cubicBezTo>
                  <a:pt x="131" y="81"/>
                  <a:pt x="131" y="81"/>
                  <a:pt x="134" y="83"/>
                </a:cubicBezTo>
                <a:cubicBezTo>
                  <a:pt x="137" y="86"/>
                  <a:pt x="137" y="86"/>
                  <a:pt x="137" y="90"/>
                </a:cubicBezTo>
                <a:cubicBezTo>
                  <a:pt x="139" y="93"/>
                  <a:pt x="137" y="93"/>
                  <a:pt x="146" y="95"/>
                </a:cubicBezTo>
                <a:cubicBezTo>
                  <a:pt x="155" y="96"/>
                  <a:pt x="163" y="101"/>
                  <a:pt x="165" y="96"/>
                </a:cubicBezTo>
                <a:cubicBezTo>
                  <a:pt x="165" y="98"/>
                  <a:pt x="168" y="102"/>
                  <a:pt x="168" y="104"/>
                </a:cubicBezTo>
                <a:cubicBezTo>
                  <a:pt x="168" y="106"/>
                  <a:pt x="166" y="109"/>
                  <a:pt x="166" y="110"/>
                </a:cubicBezTo>
                <a:cubicBezTo>
                  <a:pt x="166" y="112"/>
                  <a:pt x="163" y="122"/>
                  <a:pt x="163" y="124"/>
                </a:cubicBezTo>
                <a:cubicBezTo>
                  <a:pt x="162" y="125"/>
                  <a:pt x="154" y="127"/>
                  <a:pt x="151" y="129"/>
                </a:cubicBezTo>
                <a:cubicBezTo>
                  <a:pt x="146" y="130"/>
                  <a:pt x="143" y="132"/>
                  <a:pt x="139" y="133"/>
                </a:cubicBezTo>
              </a:path>
            </a:pathLst>
          </a:custGeom>
          <a:noFill/>
          <a:ln w="12700" cap="rnd" cmpd="sng">
            <a:solidFill>
              <a:srgbClr val="D7501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0" name="Freeform 767"/>
          <p:cNvSpPr>
            <a:spLocks/>
          </p:cNvSpPr>
          <p:nvPr/>
        </p:nvSpPr>
        <p:spPr bwMode="auto">
          <a:xfrm>
            <a:off x="6564313" y="3648075"/>
            <a:ext cx="903287" cy="862013"/>
          </a:xfrm>
          <a:custGeom>
            <a:avLst/>
            <a:gdLst>
              <a:gd name="T0" fmla="*/ 1007594 w 78"/>
              <a:gd name="T1" fmla="*/ 49594 h 87"/>
              <a:gd name="T2" fmla="*/ 1088665 w 78"/>
              <a:gd name="T3" fmla="*/ 247969 h 87"/>
              <a:gd name="T4" fmla="*/ 1273969 w 78"/>
              <a:gd name="T5" fmla="*/ 307482 h 87"/>
              <a:gd name="T6" fmla="*/ 1216062 w 78"/>
              <a:gd name="T7" fmla="*/ 376913 h 87"/>
              <a:gd name="T8" fmla="*/ 1134991 w 78"/>
              <a:gd name="T9" fmla="*/ 605044 h 87"/>
              <a:gd name="T10" fmla="*/ 1250806 w 78"/>
              <a:gd name="T11" fmla="*/ 783582 h 87"/>
              <a:gd name="T12" fmla="*/ 1482437 w 78"/>
              <a:gd name="T13" fmla="*/ 981957 h 87"/>
              <a:gd name="T14" fmla="*/ 1505600 w 78"/>
              <a:gd name="T15" fmla="*/ 1200170 h 87"/>
              <a:gd name="T16" fmla="*/ 1575089 w 78"/>
              <a:gd name="T17" fmla="*/ 1329114 h 87"/>
              <a:gd name="T18" fmla="*/ 1632997 w 78"/>
              <a:gd name="T19" fmla="*/ 1398545 h 87"/>
              <a:gd name="T20" fmla="*/ 1551926 w 78"/>
              <a:gd name="T21" fmla="*/ 1398545 h 87"/>
              <a:gd name="T22" fmla="*/ 1401366 w 78"/>
              <a:gd name="T23" fmla="*/ 1398545 h 87"/>
              <a:gd name="T24" fmla="*/ 1320295 w 78"/>
              <a:gd name="T25" fmla="*/ 1557245 h 87"/>
              <a:gd name="T26" fmla="*/ 1007594 w 78"/>
              <a:gd name="T27" fmla="*/ 1537408 h 87"/>
              <a:gd name="T28" fmla="*/ 706474 w 78"/>
              <a:gd name="T29" fmla="*/ 1329114 h 87"/>
              <a:gd name="T30" fmla="*/ 544332 w 78"/>
              <a:gd name="T31" fmla="*/ 1180332 h 87"/>
              <a:gd name="T32" fmla="*/ 463262 w 78"/>
              <a:gd name="T33" fmla="*/ 1140657 h 87"/>
              <a:gd name="T34" fmla="*/ 289538 w 78"/>
              <a:gd name="T35" fmla="*/ 1041470 h 87"/>
              <a:gd name="T36" fmla="*/ 57908 w 78"/>
              <a:gd name="T37" fmla="*/ 981957 h 87"/>
              <a:gd name="T38" fmla="*/ 104234 w 78"/>
              <a:gd name="T39" fmla="*/ 981957 h 87"/>
              <a:gd name="T40" fmla="*/ 46326 w 78"/>
              <a:gd name="T41" fmla="*/ 962120 h 87"/>
              <a:gd name="T42" fmla="*/ 46326 w 78"/>
              <a:gd name="T43" fmla="*/ 932363 h 87"/>
              <a:gd name="T44" fmla="*/ 57908 w 78"/>
              <a:gd name="T45" fmla="*/ 932363 h 87"/>
              <a:gd name="T46" fmla="*/ 57908 w 78"/>
              <a:gd name="T47" fmla="*/ 892688 h 87"/>
              <a:gd name="T48" fmla="*/ 0 w 78"/>
              <a:gd name="T49" fmla="*/ 773663 h 87"/>
              <a:gd name="T50" fmla="*/ 231631 w 78"/>
              <a:gd name="T51" fmla="*/ 664557 h 87"/>
              <a:gd name="T52" fmla="*/ 393772 w 78"/>
              <a:gd name="T53" fmla="*/ 575288 h 87"/>
              <a:gd name="T54" fmla="*/ 416935 w 78"/>
              <a:gd name="T55" fmla="*/ 486019 h 87"/>
              <a:gd name="T56" fmla="*/ 416935 w 78"/>
              <a:gd name="T57" fmla="*/ 486019 h 87"/>
              <a:gd name="T58" fmla="*/ 416935 w 78"/>
              <a:gd name="T59" fmla="*/ 466182 h 87"/>
              <a:gd name="T60" fmla="*/ 416935 w 78"/>
              <a:gd name="T61" fmla="*/ 416588 h 87"/>
              <a:gd name="T62" fmla="*/ 463262 w 78"/>
              <a:gd name="T63" fmla="*/ 307482 h 87"/>
              <a:gd name="T64" fmla="*/ 416935 w 78"/>
              <a:gd name="T65" fmla="*/ 198375 h 87"/>
              <a:gd name="T66" fmla="*/ 521169 w 78"/>
              <a:gd name="T67" fmla="*/ 158700 h 87"/>
              <a:gd name="T68" fmla="*/ 602240 w 78"/>
              <a:gd name="T69" fmla="*/ 49594 h 87"/>
              <a:gd name="T70" fmla="*/ 671729 w 78"/>
              <a:gd name="T71" fmla="*/ 0 h 87"/>
              <a:gd name="T72" fmla="*/ 671729 w 78"/>
              <a:gd name="T73" fmla="*/ 0 h 87"/>
              <a:gd name="T74" fmla="*/ 671729 w 78"/>
              <a:gd name="T75" fmla="*/ 0 h 87"/>
              <a:gd name="T76" fmla="*/ 706474 w 78"/>
              <a:gd name="T77" fmla="*/ 19838 h 87"/>
              <a:gd name="T78" fmla="*/ 706474 w 78"/>
              <a:gd name="T79" fmla="*/ 0 h 87"/>
              <a:gd name="T80" fmla="*/ 729637 w 78"/>
              <a:gd name="T81" fmla="*/ 0 h 87"/>
              <a:gd name="T82" fmla="*/ 799126 w 78"/>
              <a:gd name="T83" fmla="*/ 19838 h 87"/>
              <a:gd name="T84" fmla="*/ 903360 w 78"/>
              <a:gd name="T85" fmla="*/ 19838 h 87"/>
              <a:gd name="T86" fmla="*/ 938105 w 78"/>
              <a:gd name="T87" fmla="*/ 69431 h 87"/>
              <a:gd name="T88" fmla="*/ 961268 w 78"/>
              <a:gd name="T89" fmla="*/ 49594 h 87"/>
              <a:gd name="T90" fmla="*/ 1007594 w 78"/>
              <a:gd name="T91" fmla="*/ 49594 h 8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8" h="87">
                <a:moveTo>
                  <a:pt x="48" y="3"/>
                </a:moveTo>
                <a:cubicBezTo>
                  <a:pt x="49" y="7"/>
                  <a:pt x="52" y="11"/>
                  <a:pt x="52" y="14"/>
                </a:cubicBezTo>
                <a:cubicBezTo>
                  <a:pt x="52" y="17"/>
                  <a:pt x="60" y="15"/>
                  <a:pt x="61" y="17"/>
                </a:cubicBezTo>
                <a:cubicBezTo>
                  <a:pt x="61" y="18"/>
                  <a:pt x="57" y="17"/>
                  <a:pt x="58" y="21"/>
                </a:cubicBezTo>
                <a:cubicBezTo>
                  <a:pt x="61" y="26"/>
                  <a:pt x="54" y="27"/>
                  <a:pt x="54" y="34"/>
                </a:cubicBezTo>
                <a:cubicBezTo>
                  <a:pt x="52" y="40"/>
                  <a:pt x="58" y="38"/>
                  <a:pt x="60" y="44"/>
                </a:cubicBezTo>
                <a:cubicBezTo>
                  <a:pt x="60" y="49"/>
                  <a:pt x="67" y="50"/>
                  <a:pt x="71" y="55"/>
                </a:cubicBezTo>
                <a:cubicBezTo>
                  <a:pt x="74" y="61"/>
                  <a:pt x="71" y="64"/>
                  <a:pt x="72" y="67"/>
                </a:cubicBezTo>
                <a:cubicBezTo>
                  <a:pt x="74" y="70"/>
                  <a:pt x="74" y="74"/>
                  <a:pt x="75" y="74"/>
                </a:cubicBezTo>
                <a:cubicBezTo>
                  <a:pt x="77" y="75"/>
                  <a:pt x="78" y="75"/>
                  <a:pt x="78" y="78"/>
                </a:cubicBezTo>
                <a:cubicBezTo>
                  <a:pt x="77" y="80"/>
                  <a:pt x="72" y="75"/>
                  <a:pt x="74" y="78"/>
                </a:cubicBezTo>
                <a:cubicBezTo>
                  <a:pt x="72" y="78"/>
                  <a:pt x="69" y="77"/>
                  <a:pt x="67" y="78"/>
                </a:cubicBezTo>
                <a:cubicBezTo>
                  <a:pt x="66" y="80"/>
                  <a:pt x="64" y="86"/>
                  <a:pt x="63" y="87"/>
                </a:cubicBezTo>
                <a:cubicBezTo>
                  <a:pt x="61" y="87"/>
                  <a:pt x="49" y="87"/>
                  <a:pt x="48" y="86"/>
                </a:cubicBezTo>
                <a:cubicBezTo>
                  <a:pt x="46" y="86"/>
                  <a:pt x="37" y="75"/>
                  <a:pt x="34" y="74"/>
                </a:cubicBezTo>
                <a:cubicBezTo>
                  <a:pt x="32" y="70"/>
                  <a:pt x="29" y="69"/>
                  <a:pt x="26" y="66"/>
                </a:cubicBezTo>
                <a:cubicBezTo>
                  <a:pt x="25" y="66"/>
                  <a:pt x="23" y="64"/>
                  <a:pt x="22" y="64"/>
                </a:cubicBezTo>
                <a:cubicBezTo>
                  <a:pt x="19" y="61"/>
                  <a:pt x="17" y="58"/>
                  <a:pt x="14" y="58"/>
                </a:cubicBezTo>
                <a:cubicBezTo>
                  <a:pt x="11" y="57"/>
                  <a:pt x="6" y="57"/>
                  <a:pt x="3" y="55"/>
                </a:cubicBezTo>
                <a:cubicBezTo>
                  <a:pt x="5" y="55"/>
                  <a:pt x="5" y="55"/>
                  <a:pt x="5" y="55"/>
                </a:cubicBezTo>
                <a:cubicBezTo>
                  <a:pt x="5" y="52"/>
                  <a:pt x="3" y="54"/>
                  <a:pt x="2" y="54"/>
                </a:cubicBezTo>
                <a:cubicBezTo>
                  <a:pt x="2" y="52"/>
                  <a:pt x="2" y="52"/>
                  <a:pt x="2" y="52"/>
                </a:cubicBezTo>
                <a:cubicBezTo>
                  <a:pt x="3" y="52"/>
                  <a:pt x="3" y="52"/>
                  <a:pt x="3" y="52"/>
                </a:cubicBezTo>
                <a:cubicBezTo>
                  <a:pt x="3" y="52"/>
                  <a:pt x="3" y="52"/>
                  <a:pt x="3" y="50"/>
                </a:cubicBezTo>
                <a:cubicBezTo>
                  <a:pt x="2" y="49"/>
                  <a:pt x="2" y="46"/>
                  <a:pt x="0" y="43"/>
                </a:cubicBezTo>
                <a:cubicBezTo>
                  <a:pt x="3" y="40"/>
                  <a:pt x="8" y="38"/>
                  <a:pt x="11" y="37"/>
                </a:cubicBezTo>
                <a:cubicBezTo>
                  <a:pt x="12" y="35"/>
                  <a:pt x="16" y="34"/>
                  <a:pt x="19" y="32"/>
                </a:cubicBezTo>
                <a:cubicBezTo>
                  <a:pt x="19" y="30"/>
                  <a:pt x="20" y="29"/>
                  <a:pt x="20" y="27"/>
                </a:cubicBezTo>
                <a:cubicBezTo>
                  <a:pt x="20" y="27"/>
                  <a:pt x="20" y="27"/>
                  <a:pt x="20" y="27"/>
                </a:cubicBezTo>
                <a:cubicBezTo>
                  <a:pt x="20" y="27"/>
                  <a:pt x="20" y="27"/>
                  <a:pt x="20" y="26"/>
                </a:cubicBezTo>
                <a:cubicBezTo>
                  <a:pt x="20" y="26"/>
                  <a:pt x="20" y="24"/>
                  <a:pt x="20" y="23"/>
                </a:cubicBezTo>
                <a:cubicBezTo>
                  <a:pt x="20" y="21"/>
                  <a:pt x="22" y="18"/>
                  <a:pt x="22" y="17"/>
                </a:cubicBezTo>
                <a:cubicBezTo>
                  <a:pt x="20" y="15"/>
                  <a:pt x="20" y="14"/>
                  <a:pt x="20" y="11"/>
                </a:cubicBezTo>
                <a:cubicBezTo>
                  <a:pt x="22" y="9"/>
                  <a:pt x="23" y="9"/>
                  <a:pt x="25" y="9"/>
                </a:cubicBezTo>
                <a:cubicBezTo>
                  <a:pt x="26" y="7"/>
                  <a:pt x="28" y="4"/>
                  <a:pt x="29" y="3"/>
                </a:cubicBezTo>
                <a:cubicBezTo>
                  <a:pt x="31" y="3"/>
                  <a:pt x="31" y="1"/>
                  <a:pt x="32" y="0"/>
                </a:cubicBezTo>
                <a:cubicBezTo>
                  <a:pt x="32" y="0"/>
                  <a:pt x="32" y="0"/>
                  <a:pt x="32" y="0"/>
                </a:cubicBezTo>
                <a:cubicBezTo>
                  <a:pt x="32" y="0"/>
                  <a:pt x="32" y="0"/>
                  <a:pt x="32" y="0"/>
                </a:cubicBezTo>
                <a:cubicBezTo>
                  <a:pt x="34" y="0"/>
                  <a:pt x="34" y="1"/>
                  <a:pt x="34" y="1"/>
                </a:cubicBezTo>
                <a:cubicBezTo>
                  <a:pt x="34" y="0"/>
                  <a:pt x="34" y="0"/>
                  <a:pt x="34" y="0"/>
                </a:cubicBezTo>
                <a:cubicBezTo>
                  <a:pt x="35" y="0"/>
                  <a:pt x="35" y="0"/>
                  <a:pt x="35" y="0"/>
                </a:cubicBezTo>
                <a:cubicBezTo>
                  <a:pt x="37" y="0"/>
                  <a:pt x="37" y="1"/>
                  <a:pt x="38" y="1"/>
                </a:cubicBezTo>
                <a:cubicBezTo>
                  <a:pt x="41" y="3"/>
                  <a:pt x="41" y="0"/>
                  <a:pt x="43" y="1"/>
                </a:cubicBezTo>
                <a:cubicBezTo>
                  <a:pt x="45" y="1"/>
                  <a:pt x="43" y="3"/>
                  <a:pt x="45" y="4"/>
                </a:cubicBezTo>
                <a:cubicBezTo>
                  <a:pt x="46" y="3"/>
                  <a:pt x="46" y="3"/>
                  <a:pt x="46" y="3"/>
                </a:cubicBezTo>
                <a:cubicBezTo>
                  <a:pt x="48" y="3"/>
                  <a:pt x="48" y="3"/>
                  <a:pt x="48" y="3"/>
                </a:cubicBezTo>
              </a:path>
            </a:pathLst>
          </a:custGeom>
          <a:noFill/>
          <a:ln w="12700" cap="rnd" cmpd="sng">
            <a:solidFill>
              <a:srgbClr val="D7501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1" name="Freeform 768"/>
          <p:cNvSpPr>
            <a:spLocks/>
          </p:cNvSpPr>
          <p:nvPr/>
        </p:nvSpPr>
        <p:spPr bwMode="auto">
          <a:xfrm>
            <a:off x="7294563" y="4400550"/>
            <a:ext cx="160337" cy="171450"/>
          </a:xfrm>
          <a:custGeom>
            <a:avLst/>
            <a:gdLst>
              <a:gd name="T0" fmla="*/ 286021 w 14"/>
              <a:gd name="T1" fmla="*/ 310704 h 17"/>
              <a:gd name="T2" fmla="*/ 148731 w 14"/>
              <a:gd name="T3" fmla="*/ 290658 h 17"/>
              <a:gd name="T4" fmla="*/ 125849 w 14"/>
              <a:gd name="T5" fmla="*/ 240545 h 17"/>
              <a:gd name="T6" fmla="*/ 0 w 14"/>
              <a:gd name="T7" fmla="*/ 200454 h 17"/>
              <a:gd name="T8" fmla="*/ 80086 w 14"/>
              <a:gd name="T9" fmla="*/ 40091 h 17"/>
              <a:gd name="T10" fmla="*/ 228817 w 14"/>
              <a:gd name="T11" fmla="*/ 40091 h 17"/>
              <a:gd name="T12" fmla="*/ 183054 w 14"/>
              <a:gd name="T13" fmla="*/ 130295 h 17"/>
              <a:gd name="T14" fmla="*/ 240258 w 14"/>
              <a:gd name="T15" fmla="*/ 180409 h 17"/>
              <a:gd name="T16" fmla="*/ 286021 w 14"/>
              <a:gd name="T17" fmla="*/ 310704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17">
                <a:moveTo>
                  <a:pt x="14" y="17"/>
                </a:moveTo>
                <a:cubicBezTo>
                  <a:pt x="14" y="17"/>
                  <a:pt x="9" y="17"/>
                  <a:pt x="7" y="16"/>
                </a:cubicBezTo>
                <a:cubicBezTo>
                  <a:pt x="7" y="16"/>
                  <a:pt x="7" y="13"/>
                  <a:pt x="6" y="13"/>
                </a:cubicBezTo>
                <a:cubicBezTo>
                  <a:pt x="6" y="11"/>
                  <a:pt x="0" y="11"/>
                  <a:pt x="0" y="11"/>
                </a:cubicBezTo>
                <a:cubicBezTo>
                  <a:pt x="1" y="10"/>
                  <a:pt x="3" y="3"/>
                  <a:pt x="4" y="2"/>
                </a:cubicBezTo>
                <a:cubicBezTo>
                  <a:pt x="6" y="0"/>
                  <a:pt x="9" y="2"/>
                  <a:pt x="11" y="2"/>
                </a:cubicBezTo>
                <a:cubicBezTo>
                  <a:pt x="14" y="10"/>
                  <a:pt x="11" y="3"/>
                  <a:pt x="9" y="7"/>
                </a:cubicBezTo>
                <a:cubicBezTo>
                  <a:pt x="7" y="10"/>
                  <a:pt x="12" y="7"/>
                  <a:pt x="12" y="10"/>
                </a:cubicBezTo>
                <a:cubicBezTo>
                  <a:pt x="12" y="14"/>
                  <a:pt x="14" y="11"/>
                  <a:pt x="14" y="17"/>
                </a:cubicBezTo>
              </a:path>
            </a:pathLst>
          </a:custGeom>
          <a:noFill/>
          <a:ln w="12700" cap="rnd" cmpd="sng">
            <a:solidFill>
              <a:srgbClr val="D7501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2" name="Freeform 769"/>
          <p:cNvSpPr>
            <a:spLocks/>
          </p:cNvSpPr>
          <p:nvPr/>
        </p:nvSpPr>
        <p:spPr bwMode="auto">
          <a:xfrm>
            <a:off x="7769225" y="4911725"/>
            <a:ext cx="755650" cy="835025"/>
          </a:xfrm>
          <a:custGeom>
            <a:avLst/>
            <a:gdLst>
              <a:gd name="T0" fmla="*/ 46523 w 65"/>
              <a:gd name="T1" fmla="*/ 1094044 h 84"/>
              <a:gd name="T2" fmla="*/ 0 w 65"/>
              <a:gd name="T3" fmla="*/ 1183557 h 84"/>
              <a:gd name="T4" fmla="*/ 127939 w 65"/>
              <a:gd name="T5" fmla="*/ 1382474 h 84"/>
              <a:gd name="T6" fmla="*/ 174462 w 65"/>
              <a:gd name="T7" fmla="*/ 1462041 h 84"/>
              <a:gd name="T8" fmla="*/ 232616 w 65"/>
              <a:gd name="T9" fmla="*/ 1511770 h 84"/>
              <a:gd name="T10" fmla="*/ 290770 w 65"/>
              <a:gd name="T11" fmla="*/ 1511770 h 84"/>
              <a:gd name="T12" fmla="*/ 488494 w 65"/>
              <a:gd name="T13" fmla="*/ 1462041 h 84"/>
              <a:gd name="T14" fmla="*/ 674586 w 65"/>
              <a:gd name="T15" fmla="*/ 1292961 h 84"/>
              <a:gd name="T16" fmla="*/ 953726 w 65"/>
              <a:gd name="T17" fmla="*/ 1133828 h 84"/>
              <a:gd name="T18" fmla="*/ 1011880 w 65"/>
              <a:gd name="T19" fmla="*/ 915019 h 84"/>
              <a:gd name="T20" fmla="*/ 1139818 w 65"/>
              <a:gd name="T21" fmla="*/ 795669 h 84"/>
              <a:gd name="T22" fmla="*/ 1325911 w 65"/>
              <a:gd name="T23" fmla="*/ 616643 h 84"/>
              <a:gd name="T24" fmla="*/ 1291019 w 65"/>
              <a:gd name="T25" fmla="*/ 467455 h 84"/>
              <a:gd name="T26" fmla="*/ 1139818 w 65"/>
              <a:gd name="T27" fmla="*/ 268538 h 84"/>
              <a:gd name="T28" fmla="*/ 976987 w 65"/>
              <a:gd name="T29" fmla="*/ 248646 h 84"/>
              <a:gd name="T30" fmla="*/ 779264 w 65"/>
              <a:gd name="T31" fmla="*/ 19892 h 84"/>
              <a:gd name="T32" fmla="*/ 721110 w 65"/>
              <a:gd name="T33" fmla="*/ 49729 h 84"/>
              <a:gd name="T34" fmla="*/ 674586 w 65"/>
              <a:gd name="T35" fmla="*/ 109404 h 84"/>
              <a:gd name="T36" fmla="*/ 674586 w 65"/>
              <a:gd name="T37" fmla="*/ 159134 h 84"/>
              <a:gd name="T38" fmla="*/ 674586 w 65"/>
              <a:gd name="T39" fmla="*/ 198917 h 84"/>
              <a:gd name="T40" fmla="*/ 616432 w 65"/>
              <a:gd name="T41" fmla="*/ 218809 h 84"/>
              <a:gd name="T42" fmla="*/ 616432 w 65"/>
              <a:gd name="T43" fmla="*/ 308322 h 84"/>
              <a:gd name="T44" fmla="*/ 593171 w 65"/>
              <a:gd name="T45" fmla="*/ 427672 h 84"/>
              <a:gd name="T46" fmla="*/ 651325 w 65"/>
              <a:gd name="T47" fmla="*/ 576860 h 84"/>
              <a:gd name="T48" fmla="*/ 616432 w 65"/>
              <a:gd name="T49" fmla="*/ 686264 h 84"/>
              <a:gd name="T50" fmla="*/ 546648 w 65"/>
              <a:gd name="T51" fmla="*/ 934911 h 84"/>
              <a:gd name="T52" fmla="*/ 290770 w 65"/>
              <a:gd name="T53" fmla="*/ 1024423 h 84"/>
              <a:gd name="T54" fmla="*/ 46523 w 65"/>
              <a:gd name="T55" fmla="*/ 1094044 h 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5" h="84">
                <a:moveTo>
                  <a:pt x="2" y="61"/>
                </a:moveTo>
                <a:cubicBezTo>
                  <a:pt x="2" y="63"/>
                  <a:pt x="0" y="64"/>
                  <a:pt x="0" y="66"/>
                </a:cubicBezTo>
                <a:cubicBezTo>
                  <a:pt x="2" y="69"/>
                  <a:pt x="5" y="74"/>
                  <a:pt x="6" y="77"/>
                </a:cubicBezTo>
                <a:cubicBezTo>
                  <a:pt x="8" y="78"/>
                  <a:pt x="6" y="78"/>
                  <a:pt x="8" y="81"/>
                </a:cubicBezTo>
                <a:cubicBezTo>
                  <a:pt x="8" y="83"/>
                  <a:pt x="9" y="84"/>
                  <a:pt x="11" y="84"/>
                </a:cubicBezTo>
                <a:cubicBezTo>
                  <a:pt x="11" y="84"/>
                  <a:pt x="12" y="84"/>
                  <a:pt x="14" y="84"/>
                </a:cubicBezTo>
                <a:cubicBezTo>
                  <a:pt x="15" y="84"/>
                  <a:pt x="17" y="81"/>
                  <a:pt x="23" y="81"/>
                </a:cubicBezTo>
                <a:cubicBezTo>
                  <a:pt x="29" y="83"/>
                  <a:pt x="26" y="72"/>
                  <a:pt x="32" y="72"/>
                </a:cubicBezTo>
                <a:cubicBezTo>
                  <a:pt x="42" y="72"/>
                  <a:pt x="35" y="64"/>
                  <a:pt x="45" y="63"/>
                </a:cubicBezTo>
                <a:cubicBezTo>
                  <a:pt x="52" y="61"/>
                  <a:pt x="45" y="60"/>
                  <a:pt x="48" y="51"/>
                </a:cubicBezTo>
                <a:cubicBezTo>
                  <a:pt x="52" y="40"/>
                  <a:pt x="51" y="54"/>
                  <a:pt x="54" y="44"/>
                </a:cubicBezTo>
                <a:cubicBezTo>
                  <a:pt x="57" y="38"/>
                  <a:pt x="60" y="41"/>
                  <a:pt x="63" y="34"/>
                </a:cubicBezTo>
                <a:cubicBezTo>
                  <a:pt x="65" y="27"/>
                  <a:pt x="65" y="27"/>
                  <a:pt x="61" y="26"/>
                </a:cubicBezTo>
                <a:cubicBezTo>
                  <a:pt x="60" y="24"/>
                  <a:pt x="57" y="15"/>
                  <a:pt x="54" y="15"/>
                </a:cubicBezTo>
                <a:cubicBezTo>
                  <a:pt x="51" y="17"/>
                  <a:pt x="52" y="14"/>
                  <a:pt x="46" y="14"/>
                </a:cubicBezTo>
                <a:cubicBezTo>
                  <a:pt x="42" y="14"/>
                  <a:pt x="37" y="6"/>
                  <a:pt x="37" y="1"/>
                </a:cubicBezTo>
                <a:cubicBezTo>
                  <a:pt x="34" y="3"/>
                  <a:pt x="35" y="6"/>
                  <a:pt x="34" y="3"/>
                </a:cubicBezTo>
                <a:cubicBezTo>
                  <a:pt x="32" y="0"/>
                  <a:pt x="32" y="3"/>
                  <a:pt x="32" y="6"/>
                </a:cubicBezTo>
                <a:cubicBezTo>
                  <a:pt x="32" y="9"/>
                  <a:pt x="31" y="9"/>
                  <a:pt x="32" y="9"/>
                </a:cubicBezTo>
                <a:cubicBezTo>
                  <a:pt x="34" y="9"/>
                  <a:pt x="35" y="11"/>
                  <a:pt x="32" y="11"/>
                </a:cubicBezTo>
                <a:cubicBezTo>
                  <a:pt x="31" y="12"/>
                  <a:pt x="29" y="12"/>
                  <a:pt x="29" y="12"/>
                </a:cubicBezTo>
                <a:cubicBezTo>
                  <a:pt x="31" y="14"/>
                  <a:pt x="31" y="12"/>
                  <a:pt x="29" y="17"/>
                </a:cubicBezTo>
                <a:cubicBezTo>
                  <a:pt x="26" y="21"/>
                  <a:pt x="28" y="23"/>
                  <a:pt x="28" y="24"/>
                </a:cubicBezTo>
                <a:cubicBezTo>
                  <a:pt x="28" y="26"/>
                  <a:pt x="31" y="31"/>
                  <a:pt x="31" y="32"/>
                </a:cubicBezTo>
                <a:cubicBezTo>
                  <a:pt x="31" y="34"/>
                  <a:pt x="29" y="37"/>
                  <a:pt x="29" y="38"/>
                </a:cubicBezTo>
                <a:cubicBezTo>
                  <a:pt x="29" y="40"/>
                  <a:pt x="26" y="51"/>
                  <a:pt x="26" y="52"/>
                </a:cubicBezTo>
                <a:cubicBezTo>
                  <a:pt x="25" y="54"/>
                  <a:pt x="17" y="55"/>
                  <a:pt x="14" y="57"/>
                </a:cubicBezTo>
                <a:cubicBezTo>
                  <a:pt x="9" y="58"/>
                  <a:pt x="6" y="60"/>
                  <a:pt x="2" y="61"/>
                </a:cubicBezTo>
              </a:path>
            </a:pathLst>
          </a:custGeom>
          <a:noFill/>
          <a:ln w="12700" cap="rnd" cmpd="sng">
            <a:solidFill>
              <a:srgbClr val="D7501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3" name="Freeform 770"/>
          <p:cNvSpPr>
            <a:spLocks/>
          </p:cNvSpPr>
          <p:nvPr/>
        </p:nvSpPr>
        <p:spPr bwMode="auto">
          <a:xfrm>
            <a:off x="6904038" y="5516563"/>
            <a:ext cx="993775" cy="638175"/>
          </a:xfrm>
          <a:custGeom>
            <a:avLst/>
            <a:gdLst>
              <a:gd name="T0" fmla="*/ 1605054 w 86"/>
              <a:gd name="T1" fmla="*/ 0 h 64"/>
              <a:gd name="T2" fmla="*/ 1558865 w 86"/>
              <a:gd name="T3" fmla="*/ 89660 h 64"/>
              <a:gd name="T4" fmla="*/ 1708978 w 86"/>
              <a:gd name="T5" fmla="*/ 288904 h 64"/>
              <a:gd name="T6" fmla="*/ 1732073 w 86"/>
              <a:gd name="T7" fmla="*/ 358640 h 64"/>
              <a:gd name="T8" fmla="*/ 1789808 w 86"/>
              <a:gd name="T9" fmla="*/ 418413 h 64"/>
              <a:gd name="T10" fmla="*/ 1605054 w 86"/>
              <a:gd name="T11" fmla="*/ 627620 h 64"/>
              <a:gd name="T12" fmla="*/ 1431847 w 86"/>
              <a:gd name="T13" fmla="*/ 687393 h 64"/>
              <a:gd name="T14" fmla="*/ 1293281 w 86"/>
              <a:gd name="T15" fmla="*/ 757129 h 64"/>
              <a:gd name="T16" fmla="*/ 958414 w 86"/>
              <a:gd name="T17" fmla="*/ 886637 h 64"/>
              <a:gd name="T18" fmla="*/ 646640 w 86"/>
              <a:gd name="T19" fmla="*/ 996222 h 64"/>
              <a:gd name="T20" fmla="*/ 473433 w 86"/>
              <a:gd name="T21" fmla="*/ 1085882 h 64"/>
              <a:gd name="T22" fmla="*/ 392603 w 86"/>
              <a:gd name="T23" fmla="*/ 1105806 h 64"/>
              <a:gd name="T24" fmla="*/ 334867 w 86"/>
              <a:gd name="T25" fmla="*/ 1135693 h 64"/>
              <a:gd name="T26" fmla="*/ 254037 w 86"/>
              <a:gd name="T27" fmla="*/ 1135693 h 64"/>
              <a:gd name="T28" fmla="*/ 161660 w 86"/>
              <a:gd name="T29" fmla="*/ 1105806 h 64"/>
              <a:gd name="T30" fmla="*/ 127019 w 86"/>
              <a:gd name="T31" fmla="*/ 996222 h 64"/>
              <a:gd name="T32" fmla="*/ 103924 w 86"/>
              <a:gd name="T33" fmla="*/ 826864 h 64"/>
              <a:gd name="T34" fmla="*/ 57736 w 86"/>
              <a:gd name="T35" fmla="*/ 727242 h 64"/>
              <a:gd name="T36" fmla="*/ 46189 w 86"/>
              <a:gd name="T37" fmla="*/ 667469 h 64"/>
              <a:gd name="T38" fmla="*/ 46189 w 86"/>
              <a:gd name="T39" fmla="*/ 577809 h 64"/>
              <a:gd name="T40" fmla="*/ 57736 w 86"/>
              <a:gd name="T41" fmla="*/ 468224 h 64"/>
              <a:gd name="T42" fmla="*/ 127019 w 86"/>
              <a:gd name="T43" fmla="*/ 418413 h 64"/>
              <a:gd name="T44" fmla="*/ 127019 w 86"/>
              <a:gd name="T45" fmla="*/ 398489 h 64"/>
              <a:gd name="T46" fmla="*/ 127019 w 86"/>
              <a:gd name="T47" fmla="*/ 308829 h 64"/>
              <a:gd name="T48" fmla="*/ 127019 w 86"/>
              <a:gd name="T49" fmla="*/ 308829 h 64"/>
              <a:gd name="T50" fmla="*/ 161660 w 86"/>
              <a:gd name="T51" fmla="*/ 288904 h 64"/>
              <a:gd name="T52" fmla="*/ 230943 w 86"/>
              <a:gd name="T53" fmla="*/ 308829 h 64"/>
              <a:gd name="T54" fmla="*/ 254037 w 86"/>
              <a:gd name="T55" fmla="*/ 308829 h 64"/>
              <a:gd name="T56" fmla="*/ 254037 w 86"/>
              <a:gd name="T57" fmla="*/ 308829 h 64"/>
              <a:gd name="T58" fmla="*/ 254037 w 86"/>
              <a:gd name="T59" fmla="*/ 308829 h 64"/>
              <a:gd name="T60" fmla="*/ 288679 w 86"/>
              <a:gd name="T61" fmla="*/ 308829 h 64"/>
              <a:gd name="T62" fmla="*/ 646640 w 86"/>
              <a:gd name="T63" fmla="*/ 418413 h 64"/>
              <a:gd name="T64" fmla="*/ 646640 w 86"/>
              <a:gd name="T65" fmla="*/ 468224 h 64"/>
              <a:gd name="T66" fmla="*/ 646640 w 86"/>
              <a:gd name="T67" fmla="*/ 617658 h 64"/>
              <a:gd name="T68" fmla="*/ 958414 w 86"/>
              <a:gd name="T69" fmla="*/ 288904 h 64"/>
              <a:gd name="T70" fmla="*/ 1062338 w 86"/>
              <a:gd name="T71" fmla="*/ 149433 h 64"/>
              <a:gd name="T72" fmla="*/ 1351017 w 86"/>
              <a:gd name="T73" fmla="*/ 89660 h 64"/>
              <a:gd name="T74" fmla="*/ 1605054 w 86"/>
              <a:gd name="T75" fmla="*/ 0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6" h="64">
                <a:moveTo>
                  <a:pt x="77" y="0"/>
                </a:moveTo>
                <a:cubicBezTo>
                  <a:pt x="77" y="2"/>
                  <a:pt x="75" y="3"/>
                  <a:pt x="75" y="5"/>
                </a:cubicBezTo>
                <a:cubicBezTo>
                  <a:pt x="77" y="8"/>
                  <a:pt x="80" y="13"/>
                  <a:pt x="82" y="16"/>
                </a:cubicBezTo>
                <a:cubicBezTo>
                  <a:pt x="83" y="17"/>
                  <a:pt x="82" y="17"/>
                  <a:pt x="83" y="20"/>
                </a:cubicBezTo>
                <a:cubicBezTo>
                  <a:pt x="83" y="22"/>
                  <a:pt x="85" y="23"/>
                  <a:pt x="86" y="23"/>
                </a:cubicBezTo>
                <a:cubicBezTo>
                  <a:pt x="74" y="29"/>
                  <a:pt x="83" y="34"/>
                  <a:pt x="77" y="35"/>
                </a:cubicBezTo>
                <a:cubicBezTo>
                  <a:pt x="74" y="35"/>
                  <a:pt x="77" y="37"/>
                  <a:pt x="69" y="38"/>
                </a:cubicBezTo>
                <a:cubicBezTo>
                  <a:pt x="63" y="40"/>
                  <a:pt x="63" y="43"/>
                  <a:pt x="62" y="42"/>
                </a:cubicBezTo>
                <a:cubicBezTo>
                  <a:pt x="54" y="42"/>
                  <a:pt x="52" y="52"/>
                  <a:pt x="46" y="49"/>
                </a:cubicBezTo>
                <a:cubicBezTo>
                  <a:pt x="42" y="48"/>
                  <a:pt x="40" y="57"/>
                  <a:pt x="31" y="55"/>
                </a:cubicBezTo>
                <a:cubicBezTo>
                  <a:pt x="25" y="55"/>
                  <a:pt x="26" y="60"/>
                  <a:pt x="23" y="60"/>
                </a:cubicBezTo>
                <a:cubicBezTo>
                  <a:pt x="20" y="60"/>
                  <a:pt x="23" y="63"/>
                  <a:pt x="19" y="61"/>
                </a:cubicBezTo>
                <a:cubicBezTo>
                  <a:pt x="16" y="61"/>
                  <a:pt x="17" y="63"/>
                  <a:pt x="16" y="63"/>
                </a:cubicBezTo>
                <a:cubicBezTo>
                  <a:pt x="14" y="63"/>
                  <a:pt x="14" y="64"/>
                  <a:pt x="12" y="63"/>
                </a:cubicBezTo>
                <a:cubicBezTo>
                  <a:pt x="9" y="61"/>
                  <a:pt x="9" y="64"/>
                  <a:pt x="8" y="61"/>
                </a:cubicBezTo>
                <a:cubicBezTo>
                  <a:pt x="8" y="57"/>
                  <a:pt x="6" y="58"/>
                  <a:pt x="6" y="55"/>
                </a:cubicBezTo>
                <a:cubicBezTo>
                  <a:pt x="8" y="52"/>
                  <a:pt x="5" y="51"/>
                  <a:pt x="5" y="46"/>
                </a:cubicBezTo>
                <a:cubicBezTo>
                  <a:pt x="5" y="43"/>
                  <a:pt x="3" y="43"/>
                  <a:pt x="3" y="40"/>
                </a:cubicBezTo>
                <a:cubicBezTo>
                  <a:pt x="3" y="38"/>
                  <a:pt x="0" y="38"/>
                  <a:pt x="2" y="37"/>
                </a:cubicBezTo>
                <a:cubicBezTo>
                  <a:pt x="5" y="35"/>
                  <a:pt x="2" y="35"/>
                  <a:pt x="2" y="32"/>
                </a:cubicBezTo>
                <a:cubicBezTo>
                  <a:pt x="3" y="31"/>
                  <a:pt x="3" y="29"/>
                  <a:pt x="3" y="26"/>
                </a:cubicBezTo>
                <a:cubicBezTo>
                  <a:pt x="5" y="25"/>
                  <a:pt x="6" y="23"/>
                  <a:pt x="6" y="23"/>
                </a:cubicBezTo>
                <a:cubicBezTo>
                  <a:pt x="6" y="22"/>
                  <a:pt x="6" y="22"/>
                  <a:pt x="6" y="22"/>
                </a:cubicBezTo>
                <a:cubicBezTo>
                  <a:pt x="6" y="20"/>
                  <a:pt x="6" y="19"/>
                  <a:pt x="6" y="17"/>
                </a:cubicBezTo>
                <a:cubicBezTo>
                  <a:pt x="8" y="17"/>
                  <a:pt x="6" y="17"/>
                  <a:pt x="6" y="17"/>
                </a:cubicBezTo>
                <a:cubicBezTo>
                  <a:pt x="8" y="16"/>
                  <a:pt x="8" y="16"/>
                  <a:pt x="8" y="16"/>
                </a:cubicBezTo>
                <a:cubicBezTo>
                  <a:pt x="9" y="16"/>
                  <a:pt x="11" y="17"/>
                  <a:pt x="11" y="17"/>
                </a:cubicBezTo>
                <a:cubicBezTo>
                  <a:pt x="12" y="17"/>
                  <a:pt x="12" y="17"/>
                  <a:pt x="12" y="17"/>
                </a:cubicBezTo>
                <a:cubicBezTo>
                  <a:pt x="12" y="17"/>
                  <a:pt x="12" y="17"/>
                  <a:pt x="12" y="17"/>
                </a:cubicBezTo>
                <a:cubicBezTo>
                  <a:pt x="12" y="17"/>
                  <a:pt x="12" y="17"/>
                  <a:pt x="12" y="17"/>
                </a:cubicBezTo>
                <a:cubicBezTo>
                  <a:pt x="14" y="17"/>
                  <a:pt x="14" y="17"/>
                  <a:pt x="14" y="17"/>
                </a:cubicBezTo>
                <a:cubicBezTo>
                  <a:pt x="16" y="16"/>
                  <a:pt x="31" y="23"/>
                  <a:pt x="31" y="23"/>
                </a:cubicBezTo>
                <a:cubicBezTo>
                  <a:pt x="31" y="23"/>
                  <a:pt x="31" y="25"/>
                  <a:pt x="31" y="26"/>
                </a:cubicBezTo>
                <a:cubicBezTo>
                  <a:pt x="31" y="28"/>
                  <a:pt x="31" y="31"/>
                  <a:pt x="31" y="34"/>
                </a:cubicBezTo>
                <a:cubicBezTo>
                  <a:pt x="35" y="28"/>
                  <a:pt x="42" y="22"/>
                  <a:pt x="46" y="16"/>
                </a:cubicBezTo>
                <a:cubicBezTo>
                  <a:pt x="46" y="14"/>
                  <a:pt x="49" y="10"/>
                  <a:pt x="51" y="8"/>
                </a:cubicBezTo>
                <a:cubicBezTo>
                  <a:pt x="54" y="6"/>
                  <a:pt x="62" y="5"/>
                  <a:pt x="65" y="5"/>
                </a:cubicBezTo>
                <a:cubicBezTo>
                  <a:pt x="69" y="3"/>
                  <a:pt x="72" y="2"/>
                  <a:pt x="77" y="0"/>
                </a:cubicBezTo>
              </a:path>
            </a:pathLst>
          </a:custGeom>
          <a:noFill/>
          <a:ln w="12700" cap="rnd" cmpd="sng">
            <a:solidFill>
              <a:srgbClr val="D7501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4" name="Freeform 773"/>
          <p:cNvSpPr>
            <a:spLocks/>
          </p:cNvSpPr>
          <p:nvPr/>
        </p:nvSpPr>
        <p:spPr bwMode="auto">
          <a:xfrm>
            <a:off x="5962650" y="3824288"/>
            <a:ext cx="217488" cy="120650"/>
          </a:xfrm>
          <a:custGeom>
            <a:avLst/>
            <a:gdLst>
              <a:gd name="T0" fmla="*/ 45859 w 19"/>
              <a:gd name="T1" fmla="*/ 171305 h 12"/>
              <a:gd name="T2" fmla="*/ 0 w 19"/>
              <a:gd name="T3" fmla="*/ 110844 h 12"/>
              <a:gd name="T4" fmla="*/ 103183 w 19"/>
              <a:gd name="T5" fmla="*/ 110844 h 12"/>
              <a:gd name="T6" fmla="*/ 160507 w 19"/>
              <a:gd name="T7" fmla="*/ 60461 h 12"/>
              <a:gd name="T8" fmla="*/ 343944 w 19"/>
              <a:gd name="T9" fmla="*/ 0 h 12"/>
              <a:gd name="T10" fmla="*/ 343944 w 19"/>
              <a:gd name="T11" fmla="*/ 40307 h 12"/>
              <a:gd name="T12" fmla="*/ 286620 w 19"/>
              <a:gd name="T13" fmla="*/ 110844 h 12"/>
              <a:gd name="T14" fmla="*/ 229296 w 19"/>
              <a:gd name="T15" fmla="*/ 151151 h 12"/>
              <a:gd name="T16" fmla="*/ 126113 w 19"/>
              <a:gd name="T17" fmla="*/ 201535 h 12"/>
              <a:gd name="T18" fmla="*/ 103183 w 19"/>
              <a:gd name="T19" fmla="*/ 201535 h 12"/>
              <a:gd name="T20" fmla="*/ 45859 w 19"/>
              <a:gd name="T21" fmla="*/ 17130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 h="12">
                <a:moveTo>
                  <a:pt x="2" y="9"/>
                </a:moveTo>
                <a:cubicBezTo>
                  <a:pt x="0" y="6"/>
                  <a:pt x="0" y="6"/>
                  <a:pt x="0" y="6"/>
                </a:cubicBezTo>
                <a:cubicBezTo>
                  <a:pt x="2" y="8"/>
                  <a:pt x="2" y="5"/>
                  <a:pt x="5" y="6"/>
                </a:cubicBezTo>
                <a:cubicBezTo>
                  <a:pt x="6" y="6"/>
                  <a:pt x="3" y="3"/>
                  <a:pt x="8" y="3"/>
                </a:cubicBezTo>
                <a:cubicBezTo>
                  <a:pt x="13" y="5"/>
                  <a:pt x="16" y="2"/>
                  <a:pt x="17" y="0"/>
                </a:cubicBezTo>
                <a:cubicBezTo>
                  <a:pt x="19" y="0"/>
                  <a:pt x="19" y="0"/>
                  <a:pt x="17" y="2"/>
                </a:cubicBezTo>
                <a:cubicBezTo>
                  <a:pt x="14" y="5"/>
                  <a:pt x="13" y="5"/>
                  <a:pt x="14" y="6"/>
                </a:cubicBezTo>
                <a:cubicBezTo>
                  <a:pt x="16" y="8"/>
                  <a:pt x="13" y="6"/>
                  <a:pt x="11" y="8"/>
                </a:cubicBezTo>
                <a:cubicBezTo>
                  <a:pt x="10" y="11"/>
                  <a:pt x="6" y="11"/>
                  <a:pt x="6" y="11"/>
                </a:cubicBezTo>
                <a:cubicBezTo>
                  <a:pt x="6" y="12"/>
                  <a:pt x="6" y="11"/>
                  <a:pt x="5" y="11"/>
                </a:cubicBezTo>
                <a:cubicBezTo>
                  <a:pt x="3" y="11"/>
                  <a:pt x="2" y="11"/>
                  <a:pt x="2" y="9"/>
                </a:cubicBezTo>
              </a:path>
            </a:pathLst>
          </a:custGeom>
          <a:noFill/>
          <a:ln w="12700" cap="rnd" cmpd="sng">
            <a:solidFill>
              <a:srgbClr val="D7501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5" name="Freeform 777"/>
          <p:cNvSpPr>
            <a:spLocks/>
          </p:cNvSpPr>
          <p:nvPr/>
        </p:nvSpPr>
        <p:spPr bwMode="auto">
          <a:xfrm>
            <a:off x="5257800" y="4235450"/>
            <a:ext cx="1063625" cy="1044575"/>
          </a:xfrm>
          <a:custGeom>
            <a:avLst/>
            <a:gdLst>
              <a:gd name="T0" fmla="*/ 1734013 w 92"/>
              <a:gd name="T1" fmla="*/ 417726 h 105"/>
              <a:gd name="T2" fmla="*/ 1629972 w 92"/>
              <a:gd name="T3" fmla="*/ 716102 h 105"/>
              <a:gd name="T4" fmla="*/ 1456571 w 92"/>
              <a:gd name="T5" fmla="*/ 646481 h 105"/>
              <a:gd name="T6" fmla="*/ 1398771 w 92"/>
              <a:gd name="T7" fmla="*/ 467455 h 105"/>
              <a:gd name="T8" fmla="*/ 1329410 w 92"/>
              <a:gd name="T9" fmla="*/ 338159 h 105"/>
              <a:gd name="T10" fmla="*/ 1329410 w 92"/>
              <a:gd name="T11" fmla="*/ 467455 h 105"/>
              <a:gd name="T12" fmla="*/ 1502811 w 92"/>
              <a:gd name="T13" fmla="*/ 775777 h 105"/>
              <a:gd name="T14" fmla="*/ 1560612 w 92"/>
              <a:gd name="T15" fmla="*/ 915019 h 105"/>
              <a:gd name="T16" fmla="*/ 1757133 w 92"/>
              <a:gd name="T17" fmla="*/ 1312853 h 105"/>
              <a:gd name="T18" fmla="*/ 1861174 w 92"/>
              <a:gd name="T19" fmla="*/ 1442149 h 105"/>
              <a:gd name="T20" fmla="*/ 1861174 w 92"/>
              <a:gd name="T21" fmla="*/ 1601283 h 105"/>
              <a:gd name="T22" fmla="*/ 1734013 w 92"/>
              <a:gd name="T23" fmla="*/ 1690796 h 105"/>
              <a:gd name="T24" fmla="*/ 1583732 w 92"/>
              <a:gd name="T25" fmla="*/ 1800200 h 105"/>
              <a:gd name="T26" fmla="*/ 1445011 w 92"/>
              <a:gd name="T27" fmla="*/ 1800200 h 105"/>
              <a:gd name="T28" fmla="*/ 1144449 w 92"/>
              <a:gd name="T29" fmla="*/ 1800200 h 105"/>
              <a:gd name="T30" fmla="*/ 1144449 w 92"/>
              <a:gd name="T31" fmla="*/ 1780308 h 105"/>
              <a:gd name="T32" fmla="*/ 1109768 w 92"/>
              <a:gd name="T33" fmla="*/ 1800200 h 105"/>
              <a:gd name="T34" fmla="*/ 80921 w 92"/>
              <a:gd name="T35" fmla="*/ 1800200 h 105"/>
              <a:gd name="T36" fmla="*/ 80921 w 92"/>
              <a:gd name="T37" fmla="*/ 447564 h 105"/>
              <a:gd name="T38" fmla="*/ 57800 w 92"/>
              <a:gd name="T39" fmla="*/ 248646 h 105"/>
              <a:gd name="T40" fmla="*/ 80921 w 92"/>
              <a:gd name="T41" fmla="*/ 49729 h 105"/>
              <a:gd name="T42" fmla="*/ 358363 w 92"/>
              <a:gd name="T43" fmla="*/ 49729 h 105"/>
              <a:gd name="T44" fmla="*/ 497084 w 92"/>
              <a:gd name="T45" fmla="*/ 109404 h 105"/>
              <a:gd name="T46" fmla="*/ 647365 w 92"/>
              <a:gd name="T47" fmla="*/ 139242 h 105"/>
              <a:gd name="T48" fmla="*/ 832326 w 92"/>
              <a:gd name="T49" fmla="*/ 179025 h 105"/>
              <a:gd name="T50" fmla="*/ 959487 w 92"/>
              <a:gd name="T51" fmla="*/ 89513 h 105"/>
              <a:gd name="T52" fmla="*/ 1040408 w 92"/>
              <a:gd name="T53" fmla="*/ 39783 h 105"/>
              <a:gd name="T54" fmla="*/ 1190689 w 92"/>
              <a:gd name="T55" fmla="*/ 49729 h 105"/>
              <a:gd name="T56" fmla="*/ 1248489 w 92"/>
              <a:gd name="T57" fmla="*/ 49729 h 105"/>
              <a:gd name="T58" fmla="*/ 1271610 w 92"/>
              <a:gd name="T59" fmla="*/ 89513 h 105"/>
              <a:gd name="T60" fmla="*/ 1213809 w 92"/>
              <a:gd name="T61" fmla="*/ 49729 h 105"/>
              <a:gd name="T62" fmla="*/ 1213809 w 92"/>
              <a:gd name="T63" fmla="*/ 89513 h 105"/>
              <a:gd name="T64" fmla="*/ 1248489 w 92"/>
              <a:gd name="T65" fmla="*/ 109404 h 105"/>
              <a:gd name="T66" fmla="*/ 1271610 w 92"/>
              <a:gd name="T67" fmla="*/ 109404 h 105"/>
              <a:gd name="T68" fmla="*/ 1317850 w 92"/>
              <a:gd name="T69" fmla="*/ 109404 h 105"/>
              <a:gd name="T70" fmla="*/ 1445011 w 92"/>
              <a:gd name="T71" fmla="*/ 109404 h 105"/>
              <a:gd name="T72" fmla="*/ 1583732 w 92"/>
              <a:gd name="T73" fmla="*/ 89513 h 105"/>
              <a:gd name="T74" fmla="*/ 1629972 w 92"/>
              <a:gd name="T75" fmla="*/ 109404 h 105"/>
              <a:gd name="T76" fmla="*/ 1734013 w 92"/>
              <a:gd name="T77" fmla="*/ 417726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2" h="105">
                <a:moveTo>
                  <a:pt x="83" y="23"/>
                </a:moveTo>
                <a:cubicBezTo>
                  <a:pt x="78" y="37"/>
                  <a:pt x="79" y="37"/>
                  <a:pt x="78" y="40"/>
                </a:cubicBezTo>
                <a:cubicBezTo>
                  <a:pt x="76" y="43"/>
                  <a:pt x="75" y="40"/>
                  <a:pt x="70" y="36"/>
                </a:cubicBezTo>
                <a:cubicBezTo>
                  <a:pt x="67" y="33"/>
                  <a:pt x="70" y="30"/>
                  <a:pt x="67" y="26"/>
                </a:cubicBezTo>
                <a:cubicBezTo>
                  <a:pt x="63" y="22"/>
                  <a:pt x="66" y="20"/>
                  <a:pt x="64" y="19"/>
                </a:cubicBezTo>
                <a:cubicBezTo>
                  <a:pt x="60" y="25"/>
                  <a:pt x="64" y="22"/>
                  <a:pt x="64" y="26"/>
                </a:cubicBezTo>
                <a:cubicBezTo>
                  <a:pt x="64" y="33"/>
                  <a:pt x="72" y="39"/>
                  <a:pt x="72" y="43"/>
                </a:cubicBezTo>
                <a:cubicBezTo>
                  <a:pt x="72" y="46"/>
                  <a:pt x="75" y="48"/>
                  <a:pt x="75" y="51"/>
                </a:cubicBezTo>
                <a:cubicBezTo>
                  <a:pt x="73" y="56"/>
                  <a:pt x="79" y="62"/>
                  <a:pt x="84" y="73"/>
                </a:cubicBezTo>
                <a:cubicBezTo>
                  <a:pt x="87" y="80"/>
                  <a:pt x="92" y="80"/>
                  <a:pt x="89" y="80"/>
                </a:cubicBezTo>
                <a:cubicBezTo>
                  <a:pt x="86" y="80"/>
                  <a:pt x="87" y="86"/>
                  <a:pt x="89" y="89"/>
                </a:cubicBezTo>
                <a:cubicBezTo>
                  <a:pt x="86" y="94"/>
                  <a:pt x="84" y="89"/>
                  <a:pt x="83" y="94"/>
                </a:cubicBezTo>
                <a:cubicBezTo>
                  <a:pt x="81" y="99"/>
                  <a:pt x="78" y="97"/>
                  <a:pt x="76" y="100"/>
                </a:cubicBezTo>
                <a:cubicBezTo>
                  <a:pt x="75" y="103"/>
                  <a:pt x="72" y="105"/>
                  <a:pt x="69" y="100"/>
                </a:cubicBezTo>
                <a:cubicBezTo>
                  <a:pt x="55" y="100"/>
                  <a:pt x="55" y="100"/>
                  <a:pt x="55" y="100"/>
                </a:cubicBezTo>
                <a:cubicBezTo>
                  <a:pt x="55" y="99"/>
                  <a:pt x="55" y="99"/>
                  <a:pt x="55" y="99"/>
                </a:cubicBezTo>
                <a:cubicBezTo>
                  <a:pt x="53" y="100"/>
                  <a:pt x="53" y="100"/>
                  <a:pt x="53" y="100"/>
                </a:cubicBezTo>
                <a:cubicBezTo>
                  <a:pt x="4" y="100"/>
                  <a:pt x="4" y="100"/>
                  <a:pt x="4" y="100"/>
                </a:cubicBezTo>
                <a:cubicBezTo>
                  <a:pt x="4" y="25"/>
                  <a:pt x="4" y="25"/>
                  <a:pt x="4" y="25"/>
                </a:cubicBezTo>
                <a:cubicBezTo>
                  <a:pt x="4" y="22"/>
                  <a:pt x="0" y="20"/>
                  <a:pt x="3" y="14"/>
                </a:cubicBezTo>
                <a:cubicBezTo>
                  <a:pt x="6" y="10"/>
                  <a:pt x="1" y="6"/>
                  <a:pt x="4" y="3"/>
                </a:cubicBezTo>
                <a:cubicBezTo>
                  <a:pt x="6" y="3"/>
                  <a:pt x="8" y="0"/>
                  <a:pt x="17" y="3"/>
                </a:cubicBezTo>
                <a:cubicBezTo>
                  <a:pt x="27" y="5"/>
                  <a:pt x="23" y="6"/>
                  <a:pt x="24" y="6"/>
                </a:cubicBezTo>
                <a:cubicBezTo>
                  <a:pt x="27" y="5"/>
                  <a:pt x="27" y="8"/>
                  <a:pt x="31" y="8"/>
                </a:cubicBezTo>
                <a:cubicBezTo>
                  <a:pt x="32" y="6"/>
                  <a:pt x="37" y="13"/>
                  <a:pt x="40" y="10"/>
                </a:cubicBezTo>
                <a:cubicBezTo>
                  <a:pt x="46" y="3"/>
                  <a:pt x="44" y="6"/>
                  <a:pt x="46" y="5"/>
                </a:cubicBezTo>
                <a:cubicBezTo>
                  <a:pt x="47" y="2"/>
                  <a:pt x="47" y="3"/>
                  <a:pt x="50" y="2"/>
                </a:cubicBezTo>
                <a:cubicBezTo>
                  <a:pt x="53" y="0"/>
                  <a:pt x="55" y="5"/>
                  <a:pt x="57" y="3"/>
                </a:cubicBezTo>
                <a:cubicBezTo>
                  <a:pt x="58" y="2"/>
                  <a:pt x="58" y="2"/>
                  <a:pt x="60" y="3"/>
                </a:cubicBezTo>
                <a:cubicBezTo>
                  <a:pt x="61" y="5"/>
                  <a:pt x="61" y="5"/>
                  <a:pt x="61" y="5"/>
                </a:cubicBezTo>
                <a:cubicBezTo>
                  <a:pt x="60" y="5"/>
                  <a:pt x="58" y="3"/>
                  <a:pt x="58" y="3"/>
                </a:cubicBezTo>
                <a:cubicBezTo>
                  <a:pt x="58" y="5"/>
                  <a:pt x="57" y="5"/>
                  <a:pt x="58" y="5"/>
                </a:cubicBezTo>
                <a:cubicBezTo>
                  <a:pt x="58" y="6"/>
                  <a:pt x="60" y="5"/>
                  <a:pt x="60" y="6"/>
                </a:cubicBezTo>
                <a:cubicBezTo>
                  <a:pt x="61" y="8"/>
                  <a:pt x="63" y="6"/>
                  <a:pt x="61" y="6"/>
                </a:cubicBezTo>
                <a:cubicBezTo>
                  <a:pt x="61" y="5"/>
                  <a:pt x="61" y="5"/>
                  <a:pt x="63" y="6"/>
                </a:cubicBezTo>
                <a:cubicBezTo>
                  <a:pt x="66" y="10"/>
                  <a:pt x="67" y="5"/>
                  <a:pt x="69" y="6"/>
                </a:cubicBezTo>
                <a:cubicBezTo>
                  <a:pt x="70" y="8"/>
                  <a:pt x="69" y="8"/>
                  <a:pt x="76" y="5"/>
                </a:cubicBezTo>
                <a:cubicBezTo>
                  <a:pt x="76" y="5"/>
                  <a:pt x="76" y="6"/>
                  <a:pt x="78" y="6"/>
                </a:cubicBezTo>
                <a:cubicBezTo>
                  <a:pt x="79" y="11"/>
                  <a:pt x="81" y="17"/>
                  <a:pt x="83" y="23"/>
                </a:cubicBezTo>
              </a:path>
            </a:pathLst>
          </a:custGeom>
          <a:noFill/>
          <a:ln w="12700" cap="rnd" cmpd="sng">
            <a:solidFill>
              <a:srgbClr val="D7501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6" name="Freeform 778"/>
          <p:cNvSpPr>
            <a:spLocks/>
          </p:cNvSpPr>
          <p:nvPr/>
        </p:nvSpPr>
        <p:spPr bwMode="auto">
          <a:xfrm>
            <a:off x="6289675" y="3648075"/>
            <a:ext cx="614363" cy="527050"/>
          </a:xfrm>
          <a:custGeom>
            <a:avLst/>
            <a:gdLst>
              <a:gd name="T0" fmla="*/ 23210 w 53"/>
              <a:gd name="T1" fmla="*/ 527654 h 53"/>
              <a:gd name="T2" fmla="*/ 81233 w 53"/>
              <a:gd name="T3" fmla="*/ 527654 h 53"/>
              <a:gd name="T4" fmla="*/ 81233 w 53"/>
              <a:gd name="T5" fmla="*/ 527654 h 53"/>
              <a:gd name="T6" fmla="*/ 81233 w 53"/>
              <a:gd name="T7" fmla="*/ 537610 h 53"/>
              <a:gd name="T8" fmla="*/ 150862 w 53"/>
              <a:gd name="T9" fmla="*/ 597344 h 53"/>
              <a:gd name="T10" fmla="*/ 81233 w 53"/>
              <a:gd name="T11" fmla="*/ 647123 h 53"/>
              <a:gd name="T12" fmla="*/ 127652 w 53"/>
              <a:gd name="T13" fmla="*/ 686946 h 53"/>
              <a:gd name="T14" fmla="*/ 58024 w 53"/>
              <a:gd name="T15" fmla="*/ 686946 h 53"/>
              <a:gd name="T16" fmla="*/ 23210 w 53"/>
              <a:gd name="T17" fmla="*/ 716813 h 53"/>
              <a:gd name="T18" fmla="*/ 58024 w 53"/>
              <a:gd name="T19" fmla="*/ 716813 h 53"/>
              <a:gd name="T20" fmla="*/ 0 w 53"/>
              <a:gd name="T21" fmla="*/ 796459 h 53"/>
              <a:gd name="T22" fmla="*/ 0 w 53"/>
              <a:gd name="T23" fmla="*/ 796459 h 53"/>
              <a:gd name="T24" fmla="*/ 0 w 53"/>
              <a:gd name="T25" fmla="*/ 796459 h 53"/>
              <a:gd name="T26" fmla="*/ 0 w 53"/>
              <a:gd name="T27" fmla="*/ 846238 h 53"/>
              <a:gd name="T28" fmla="*/ 0 w 53"/>
              <a:gd name="T29" fmla="*/ 886060 h 53"/>
              <a:gd name="T30" fmla="*/ 23210 w 53"/>
              <a:gd name="T31" fmla="*/ 886060 h 53"/>
              <a:gd name="T32" fmla="*/ 58024 w 53"/>
              <a:gd name="T33" fmla="*/ 935839 h 53"/>
              <a:gd name="T34" fmla="*/ 185676 w 53"/>
              <a:gd name="T35" fmla="*/ 955751 h 53"/>
              <a:gd name="T36" fmla="*/ 382957 w 53"/>
              <a:gd name="T37" fmla="*/ 846238 h 53"/>
              <a:gd name="T38" fmla="*/ 499004 w 53"/>
              <a:gd name="T39" fmla="*/ 776547 h 53"/>
              <a:gd name="T40" fmla="*/ 731100 w 53"/>
              <a:gd name="T41" fmla="*/ 647123 h 53"/>
              <a:gd name="T42" fmla="*/ 905171 w 53"/>
              <a:gd name="T43" fmla="*/ 577433 h 53"/>
              <a:gd name="T44" fmla="*/ 928380 w 53"/>
              <a:gd name="T45" fmla="*/ 487831 h 53"/>
              <a:gd name="T46" fmla="*/ 928380 w 53"/>
              <a:gd name="T47" fmla="*/ 487831 h 53"/>
              <a:gd name="T48" fmla="*/ 928380 w 53"/>
              <a:gd name="T49" fmla="*/ 467920 h 53"/>
              <a:gd name="T50" fmla="*/ 928380 w 53"/>
              <a:gd name="T51" fmla="*/ 418141 h 53"/>
              <a:gd name="T52" fmla="*/ 963195 w 53"/>
              <a:gd name="T53" fmla="*/ 308628 h 53"/>
              <a:gd name="T54" fmla="*/ 928380 w 53"/>
              <a:gd name="T55" fmla="*/ 179203 h 53"/>
              <a:gd name="T56" fmla="*/ 1032823 w 53"/>
              <a:gd name="T57" fmla="*/ 159292 h 53"/>
              <a:gd name="T58" fmla="*/ 1114056 w 53"/>
              <a:gd name="T59" fmla="*/ 49779 h 53"/>
              <a:gd name="T60" fmla="*/ 1114056 w 53"/>
              <a:gd name="T61" fmla="*/ 19911 h 53"/>
              <a:gd name="T62" fmla="*/ 1090847 w 53"/>
              <a:gd name="T63" fmla="*/ 19911 h 53"/>
              <a:gd name="T64" fmla="*/ 986404 w 53"/>
              <a:gd name="T65" fmla="*/ 49779 h 53"/>
              <a:gd name="T66" fmla="*/ 858752 w 53"/>
              <a:gd name="T67" fmla="*/ 49779 h 53"/>
              <a:gd name="T68" fmla="*/ 568633 w 53"/>
              <a:gd name="T69" fmla="*/ 129425 h 53"/>
              <a:gd name="T70" fmla="*/ 440981 w 53"/>
              <a:gd name="T71" fmla="*/ 69690 h 53"/>
              <a:gd name="T72" fmla="*/ 290119 w 53"/>
              <a:gd name="T73" fmla="*/ 129425 h 53"/>
              <a:gd name="T74" fmla="*/ 255305 w 53"/>
              <a:gd name="T75" fmla="*/ 129425 h 53"/>
              <a:gd name="T76" fmla="*/ 150862 w 53"/>
              <a:gd name="T77" fmla="*/ 109513 h 53"/>
              <a:gd name="T78" fmla="*/ 150862 w 53"/>
              <a:gd name="T79" fmla="*/ 179203 h 53"/>
              <a:gd name="T80" fmla="*/ 150862 w 53"/>
              <a:gd name="T81" fmla="*/ 219026 h 53"/>
              <a:gd name="T82" fmla="*/ 127652 w 53"/>
              <a:gd name="T83" fmla="*/ 219026 h 53"/>
              <a:gd name="T84" fmla="*/ 58024 w 53"/>
              <a:gd name="T85" fmla="*/ 308628 h 53"/>
              <a:gd name="T86" fmla="*/ 23210 w 53"/>
              <a:gd name="T87" fmla="*/ 268805 h 53"/>
              <a:gd name="T88" fmla="*/ 23210 w 53"/>
              <a:gd name="T89" fmla="*/ 378318 h 53"/>
              <a:gd name="T90" fmla="*/ 23210 w 53"/>
              <a:gd name="T91" fmla="*/ 527654 h 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3" h="53">
                <a:moveTo>
                  <a:pt x="1" y="29"/>
                </a:moveTo>
                <a:cubicBezTo>
                  <a:pt x="3" y="29"/>
                  <a:pt x="3" y="29"/>
                  <a:pt x="4" y="29"/>
                </a:cubicBezTo>
                <a:cubicBezTo>
                  <a:pt x="4" y="29"/>
                  <a:pt x="4" y="29"/>
                  <a:pt x="4" y="29"/>
                </a:cubicBezTo>
                <a:cubicBezTo>
                  <a:pt x="6" y="30"/>
                  <a:pt x="4" y="30"/>
                  <a:pt x="4" y="30"/>
                </a:cubicBezTo>
                <a:cubicBezTo>
                  <a:pt x="6" y="30"/>
                  <a:pt x="7" y="32"/>
                  <a:pt x="7" y="33"/>
                </a:cubicBezTo>
                <a:cubicBezTo>
                  <a:pt x="7" y="35"/>
                  <a:pt x="4" y="35"/>
                  <a:pt x="4" y="36"/>
                </a:cubicBezTo>
                <a:cubicBezTo>
                  <a:pt x="4" y="36"/>
                  <a:pt x="6" y="36"/>
                  <a:pt x="6" y="38"/>
                </a:cubicBezTo>
                <a:cubicBezTo>
                  <a:pt x="3" y="38"/>
                  <a:pt x="3" y="38"/>
                  <a:pt x="3" y="38"/>
                </a:cubicBezTo>
                <a:cubicBezTo>
                  <a:pt x="3" y="38"/>
                  <a:pt x="3" y="38"/>
                  <a:pt x="1" y="40"/>
                </a:cubicBezTo>
                <a:cubicBezTo>
                  <a:pt x="3" y="40"/>
                  <a:pt x="3" y="40"/>
                  <a:pt x="3" y="40"/>
                </a:cubicBezTo>
                <a:cubicBezTo>
                  <a:pt x="3" y="41"/>
                  <a:pt x="0" y="44"/>
                  <a:pt x="0" y="44"/>
                </a:cubicBezTo>
                <a:cubicBezTo>
                  <a:pt x="0" y="44"/>
                  <a:pt x="0" y="44"/>
                  <a:pt x="0" y="44"/>
                </a:cubicBezTo>
                <a:cubicBezTo>
                  <a:pt x="0" y="44"/>
                  <a:pt x="0" y="44"/>
                  <a:pt x="0" y="44"/>
                </a:cubicBezTo>
                <a:cubicBezTo>
                  <a:pt x="0" y="46"/>
                  <a:pt x="0" y="47"/>
                  <a:pt x="0" y="47"/>
                </a:cubicBezTo>
                <a:cubicBezTo>
                  <a:pt x="0" y="49"/>
                  <a:pt x="0" y="49"/>
                  <a:pt x="0" y="49"/>
                </a:cubicBezTo>
                <a:cubicBezTo>
                  <a:pt x="0" y="50"/>
                  <a:pt x="0" y="49"/>
                  <a:pt x="1" y="49"/>
                </a:cubicBezTo>
                <a:cubicBezTo>
                  <a:pt x="3" y="50"/>
                  <a:pt x="3" y="50"/>
                  <a:pt x="3" y="52"/>
                </a:cubicBezTo>
                <a:cubicBezTo>
                  <a:pt x="4" y="52"/>
                  <a:pt x="7" y="53"/>
                  <a:pt x="9" y="53"/>
                </a:cubicBezTo>
                <a:cubicBezTo>
                  <a:pt x="10" y="53"/>
                  <a:pt x="15" y="49"/>
                  <a:pt x="18" y="47"/>
                </a:cubicBezTo>
                <a:cubicBezTo>
                  <a:pt x="20" y="46"/>
                  <a:pt x="23" y="44"/>
                  <a:pt x="24" y="43"/>
                </a:cubicBezTo>
                <a:cubicBezTo>
                  <a:pt x="27" y="40"/>
                  <a:pt x="32" y="38"/>
                  <a:pt x="35" y="36"/>
                </a:cubicBezTo>
                <a:cubicBezTo>
                  <a:pt x="36" y="35"/>
                  <a:pt x="39" y="33"/>
                  <a:pt x="43" y="32"/>
                </a:cubicBezTo>
                <a:cubicBezTo>
                  <a:pt x="43" y="30"/>
                  <a:pt x="44" y="29"/>
                  <a:pt x="44" y="27"/>
                </a:cubicBezTo>
                <a:cubicBezTo>
                  <a:pt x="44" y="27"/>
                  <a:pt x="44" y="27"/>
                  <a:pt x="44" y="27"/>
                </a:cubicBezTo>
                <a:cubicBezTo>
                  <a:pt x="44" y="27"/>
                  <a:pt x="44" y="27"/>
                  <a:pt x="44" y="26"/>
                </a:cubicBezTo>
                <a:cubicBezTo>
                  <a:pt x="44" y="26"/>
                  <a:pt x="44" y="24"/>
                  <a:pt x="44" y="23"/>
                </a:cubicBezTo>
                <a:cubicBezTo>
                  <a:pt x="44" y="21"/>
                  <a:pt x="46" y="18"/>
                  <a:pt x="46" y="17"/>
                </a:cubicBezTo>
                <a:cubicBezTo>
                  <a:pt x="44" y="15"/>
                  <a:pt x="44" y="14"/>
                  <a:pt x="44" y="10"/>
                </a:cubicBezTo>
                <a:cubicBezTo>
                  <a:pt x="46" y="9"/>
                  <a:pt x="47" y="9"/>
                  <a:pt x="49" y="9"/>
                </a:cubicBezTo>
                <a:cubicBezTo>
                  <a:pt x="50" y="7"/>
                  <a:pt x="52" y="4"/>
                  <a:pt x="53" y="3"/>
                </a:cubicBezTo>
                <a:cubicBezTo>
                  <a:pt x="53" y="1"/>
                  <a:pt x="53" y="1"/>
                  <a:pt x="53" y="1"/>
                </a:cubicBezTo>
                <a:cubicBezTo>
                  <a:pt x="53" y="1"/>
                  <a:pt x="52" y="0"/>
                  <a:pt x="52" y="1"/>
                </a:cubicBezTo>
                <a:cubicBezTo>
                  <a:pt x="50" y="3"/>
                  <a:pt x="49" y="3"/>
                  <a:pt x="47" y="3"/>
                </a:cubicBezTo>
                <a:cubicBezTo>
                  <a:pt x="44" y="3"/>
                  <a:pt x="43" y="3"/>
                  <a:pt x="41" y="3"/>
                </a:cubicBezTo>
                <a:cubicBezTo>
                  <a:pt x="36" y="4"/>
                  <a:pt x="33" y="7"/>
                  <a:pt x="27" y="7"/>
                </a:cubicBezTo>
                <a:cubicBezTo>
                  <a:pt x="24" y="7"/>
                  <a:pt x="24" y="6"/>
                  <a:pt x="21" y="4"/>
                </a:cubicBezTo>
                <a:cubicBezTo>
                  <a:pt x="18" y="4"/>
                  <a:pt x="17" y="7"/>
                  <a:pt x="14" y="7"/>
                </a:cubicBezTo>
                <a:cubicBezTo>
                  <a:pt x="12" y="7"/>
                  <a:pt x="12" y="7"/>
                  <a:pt x="12" y="7"/>
                </a:cubicBezTo>
                <a:cubicBezTo>
                  <a:pt x="10" y="7"/>
                  <a:pt x="7" y="6"/>
                  <a:pt x="7" y="6"/>
                </a:cubicBezTo>
                <a:cubicBezTo>
                  <a:pt x="7" y="6"/>
                  <a:pt x="6" y="9"/>
                  <a:pt x="7" y="10"/>
                </a:cubicBezTo>
                <a:cubicBezTo>
                  <a:pt x="7" y="12"/>
                  <a:pt x="7" y="12"/>
                  <a:pt x="7" y="12"/>
                </a:cubicBezTo>
                <a:cubicBezTo>
                  <a:pt x="6" y="12"/>
                  <a:pt x="6" y="12"/>
                  <a:pt x="6" y="12"/>
                </a:cubicBezTo>
                <a:cubicBezTo>
                  <a:pt x="4" y="12"/>
                  <a:pt x="4" y="17"/>
                  <a:pt x="3" y="17"/>
                </a:cubicBezTo>
                <a:cubicBezTo>
                  <a:pt x="3" y="17"/>
                  <a:pt x="3" y="15"/>
                  <a:pt x="1" y="15"/>
                </a:cubicBezTo>
                <a:cubicBezTo>
                  <a:pt x="1" y="17"/>
                  <a:pt x="0" y="18"/>
                  <a:pt x="1" y="21"/>
                </a:cubicBezTo>
                <a:cubicBezTo>
                  <a:pt x="3" y="23"/>
                  <a:pt x="1" y="24"/>
                  <a:pt x="1" y="29"/>
                </a:cubicBezTo>
              </a:path>
            </a:pathLst>
          </a:custGeom>
          <a:noFill/>
          <a:ln w="12700" cap="rnd" cmpd="sng">
            <a:solidFill>
              <a:srgbClr val="D7501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7" name="Freeform 779"/>
          <p:cNvSpPr>
            <a:spLocks/>
          </p:cNvSpPr>
          <p:nvPr/>
        </p:nvSpPr>
        <p:spPr bwMode="auto">
          <a:xfrm>
            <a:off x="6230938" y="3933825"/>
            <a:ext cx="134937" cy="169863"/>
          </a:xfrm>
          <a:custGeom>
            <a:avLst/>
            <a:gdLst>
              <a:gd name="T0" fmla="*/ 100909 w 12"/>
              <a:gd name="T1" fmla="*/ 270613 h 17"/>
              <a:gd name="T2" fmla="*/ 56060 w 12"/>
              <a:gd name="T3" fmla="*/ 270613 h 17"/>
              <a:gd name="T4" fmla="*/ 56060 w 12"/>
              <a:gd name="T5" fmla="*/ 310704 h 17"/>
              <a:gd name="T6" fmla="*/ 0 w 12"/>
              <a:gd name="T7" fmla="*/ 310704 h 17"/>
              <a:gd name="T8" fmla="*/ 56060 w 12"/>
              <a:gd name="T9" fmla="*/ 200454 h 17"/>
              <a:gd name="T10" fmla="*/ 100909 w 12"/>
              <a:gd name="T11" fmla="*/ 110250 h 17"/>
              <a:gd name="T12" fmla="*/ 123333 w 12"/>
              <a:gd name="T13" fmla="*/ 0 h 17"/>
              <a:gd name="T14" fmla="*/ 179393 w 12"/>
              <a:gd name="T15" fmla="*/ 0 h 17"/>
              <a:gd name="T16" fmla="*/ 179393 w 12"/>
              <a:gd name="T17" fmla="*/ 0 h 17"/>
              <a:gd name="T18" fmla="*/ 179393 w 12"/>
              <a:gd name="T19" fmla="*/ 20045 h 17"/>
              <a:gd name="T20" fmla="*/ 235454 w 12"/>
              <a:gd name="T21" fmla="*/ 70159 h 17"/>
              <a:gd name="T22" fmla="*/ 179393 w 12"/>
              <a:gd name="T23" fmla="*/ 150341 h 17"/>
              <a:gd name="T24" fmla="*/ 213030 w 12"/>
              <a:gd name="T25" fmla="*/ 160363 h 17"/>
              <a:gd name="T26" fmla="*/ 156969 w 12"/>
              <a:gd name="T27" fmla="*/ 160363 h 17"/>
              <a:gd name="T28" fmla="*/ 123333 w 12"/>
              <a:gd name="T29" fmla="*/ 200454 h 17"/>
              <a:gd name="T30" fmla="*/ 156969 w 12"/>
              <a:gd name="T31" fmla="*/ 200454 h 17"/>
              <a:gd name="T32" fmla="*/ 100909 w 12"/>
              <a:gd name="T33" fmla="*/ 270613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 h="17">
                <a:moveTo>
                  <a:pt x="5" y="15"/>
                </a:moveTo>
                <a:cubicBezTo>
                  <a:pt x="3" y="15"/>
                  <a:pt x="3" y="14"/>
                  <a:pt x="3" y="15"/>
                </a:cubicBezTo>
                <a:cubicBezTo>
                  <a:pt x="3" y="17"/>
                  <a:pt x="3" y="17"/>
                  <a:pt x="3" y="17"/>
                </a:cubicBezTo>
                <a:cubicBezTo>
                  <a:pt x="3" y="17"/>
                  <a:pt x="2" y="17"/>
                  <a:pt x="0" y="17"/>
                </a:cubicBezTo>
                <a:cubicBezTo>
                  <a:pt x="2" y="12"/>
                  <a:pt x="2" y="14"/>
                  <a:pt x="3" y="11"/>
                </a:cubicBezTo>
                <a:cubicBezTo>
                  <a:pt x="3" y="6"/>
                  <a:pt x="5" y="9"/>
                  <a:pt x="5" y="6"/>
                </a:cubicBezTo>
                <a:cubicBezTo>
                  <a:pt x="3" y="1"/>
                  <a:pt x="8" y="3"/>
                  <a:pt x="6" y="0"/>
                </a:cubicBezTo>
                <a:cubicBezTo>
                  <a:pt x="8" y="0"/>
                  <a:pt x="8" y="0"/>
                  <a:pt x="9" y="0"/>
                </a:cubicBezTo>
                <a:cubicBezTo>
                  <a:pt x="9" y="0"/>
                  <a:pt x="9" y="0"/>
                  <a:pt x="9" y="0"/>
                </a:cubicBezTo>
                <a:cubicBezTo>
                  <a:pt x="11" y="1"/>
                  <a:pt x="9" y="1"/>
                  <a:pt x="9" y="1"/>
                </a:cubicBezTo>
                <a:cubicBezTo>
                  <a:pt x="11" y="1"/>
                  <a:pt x="12" y="3"/>
                  <a:pt x="12" y="4"/>
                </a:cubicBezTo>
                <a:cubicBezTo>
                  <a:pt x="12" y="6"/>
                  <a:pt x="9" y="6"/>
                  <a:pt x="9" y="8"/>
                </a:cubicBezTo>
                <a:cubicBezTo>
                  <a:pt x="9" y="8"/>
                  <a:pt x="11" y="8"/>
                  <a:pt x="11" y="9"/>
                </a:cubicBezTo>
                <a:cubicBezTo>
                  <a:pt x="8" y="9"/>
                  <a:pt x="8" y="9"/>
                  <a:pt x="8" y="9"/>
                </a:cubicBezTo>
                <a:cubicBezTo>
                  <a:pt x="8" y="9"/>
                  <a:pt x="8" y="9"/>
                  <a:pt x="6" y="11"/>
                </a:cubicBezTo>
                <a:cubicBezTo>
                  <a:pt x="8" y="11"/>
                  <a:pt x="8" y="11"/>
                  <a:pt x="8" y="11"/>
                </a:cubicBezTo>
                <a:cubicBezTo>
                  <a:pt x="8" y="12"/>
                  <a:pt x="5" y="15"/>
                  <a:pt x="5" y="15"/>
                </a:cubicBezTo>
              </a:path>
            </a:pathLst>
          </a:custGeom>
          <a:noFill/>
          <a:ln w="12700" cap="rnd" cmpd="sng">
            <a:solidFill>
              <a:srgbClr val="D7501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8" name="Freeform 780"/>
          <p:cNvSpPr>
            <a:spLocks/>
          </p:cNvSpPr>
          <p:nvPr/>
        </p:nvSpPr>
        <p:spPr bwMode="auto">
          <a:xfrm>
            <a:off x="6218238" y="4076700"/>
            <a:ext cx="404812" cy="417513"/>
          </a:xfrm>
          <a:custGeom>
            <a:avLst/>
            <a:gdLst>
              <a:gd name="T0" fmla="*/ 126855 w 35"/>
              <a:gd name="T1" fmla="*/ 109404 h 42"/>
              <a:gd name="T2" fmla="*/ 80726 w 35"/>
              <a:gd name="T3" fmla="*/ 159134 h 42"/>
              <a:gd name="T4" fmla="*/ 80726 w 35"/>
              <a:gd name="T5" fmla="*/ 179025 h 42"/>
              <a:gd name="T6" fmla="*/ 80726 w 35"/>
              <a:gd name="T7" fmla="*/ 328213 h 42"/>
              <a:gd name="T8" fmla="*/ 80726 w 35"/>
              <a:gd name="T9" fmla="*/ 417726 h 42"/>
              <a:gd name="T10" fmla="*/ 23065 w 35"/>
              <a:gd name="T11" fmla="*/ 596751 h 42"/>
              <a:gd name="T12" fmla="*/ 0 w 35"/>
              <a:gd name="T13" fmla="*/ 706156 h 42"/>
              <a:gd name="T14" fmla="*/ 0 w 35"/>
              <a:gd name="T15" fmla="*/ 735993 h 42"/>
              <a:gd name="T16" fmla="*/ 184517 w 35"/>
              <a:gd name="T17" fmla="*/ 755885 h 42"/>
              <a:gd name="T18" fmla="*/ 311372 w 35"/>
              <a:gd name="T19" fmla="*/ 646481 h 42"/>
              <a:gd name="T20" fmla="*/ 438227 w 35"/>
              <a:gd name="T21" fmla="*/ 626589 h 42"/>
              <a:gd name="T22" fmla="*/ 438227 w 35"/>
              <a:gd name="T23" fmla="*/ 576860 h 42"/>
              <a:gd name="T24" fmla="*/ 495888 w 35"/>
              <a:gd name="T25" fmla="*/ 517185 h 42"/>
              <a:gd name="T26" fmla="*/ 357501 w 35"/>
              <a:gd name="T27" fmla="*/ 358051 h 42"/>
              <a:gd name="T28" fmla="*/ 438227 w 35"/>
              <a:gd name="T29" fmla="*/ 328213 h 42"/>
              <a:gd name="T30" fmla="*/ 680405 w 35"/>
              <a:gd name="T31" fmla="*/ 218809 h 42"/>
              <a:gd name="T32" fmla="*/ 726534 w 35"/>
              <a:gd name="T33" fmla="*/ 218809 h 42"/>
              <a:gd name="T34" fmla="*/ 668873 w 35"/>
              <a:gd name="T35" fmla="*/ 179025 h 42"/>
              <a:gd name="T36" fmla="*/ 668873 w 35"/>
              <a:gd name="T37" fmla="*/ 159134 h 42"/>
              <a:gd name="T38" fmla="*/ 680405 w 35"/>
              <a:gd name="T39" fmla="*/ 159134 h 42"/>
              <a:gd name="T40" fmla="*/ 680405 w 35"/>
              <a:gd name="T41" fmla="*/ 129296 h 42"/>
              <a:gd name="T42" fmla="*/ 622743 w 35"/>
              <a:gd name="T43" fmla="*/ 0 h 42"/>
              <a:gd name="T44" fmla="*/ 495888 w 35"/>
              <a:gd name="T45" fmla="*/ 69621 h 42"/>
              <a:gd name="T46" fmla="*/ 311372 w 35"/>
              <a:gd name="T47" fmla="*/ 179025 h 42"/>
              <a:gd name="T48" fmla="*/ 184517 w 35"/>
              <a:gd name="T49" fmla="*/ 159134 h 42"/>
              <a:gd name="T50" fmla="*/ 149920 w 35"/>
              <a:gd name="T51" fmla="*/ 109404 h 42"/>
              <a:gd name="T52" fmla="*/ 126855 w 35"/>
              <a:gd name="T53" fmla="*/ 109404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5" h="42">
                <a:moveTo>
                  <a:pt x="6" y="6"/>
                </a:moveTo>
                <a:cubicBezTo>
                  <a:pt x="4" y="6"/>
                  <a:pt x="4" y="7"/>
                  <a:pt x="4" y="9"/>
                </a:cubicBezTo>
                <a:cubicBezTo>
                  <a:pt x="4" y="10"/>
                  <a:pt x="4" y="10"/>
                  <a:pt x="4" y="10"/>
                </a:cubicBezTo>
                <a:cubicBezTo>
                  <a:pt x="4" y="12"/>
                  <a:pt x="6" y="17"/>
                  <a:pt x="4" y="18"/>
                </a:cubicBezTo>
                <a:cubicBezTo>
                  <a:pt x="4" y="20"/>
                  <a:pt x="4" y="21"/>
                  <a:pt x="4" y="23"/>
                </a:cubicBezTo>
                <a:cubicBezTo>
                  <a:pt x="4" y="24"/>
                  <a:pt x="1" y="29"/>
                  <a:pt x="1" y="33"/>
                </a:cubicBezTo>
                <a:cubicBezTo>
                  <a:pt x="1" y="35"/>
                  <a:pt x="0" y="39"/>
                  <a:pt x="0" y="39"/>
                </a:cubicBezTo>
                <a:cubicBezTo>
                  <a:pt x="0" y="39"/>
                  <a:pt x="0" y="39"/>
                  <a:pt x="0" y="41"/>
                </a:cubicBezTo>
                <a:cubicBezTo>
                  <a:pt x="1" y="41"/>
                  <a:pt x="7" y="42"/>
                  <a:pt x="9" y="42"/>
                </a:cubicBezTo>
                <a:cubicBezTo>
                  <a:pt x="12" y="42"/>
                  <a:pt x="12" y="38"/>
                  <a:pt x="15" y="36"/>
                </a:cubicBezTo>
                <a:cubicBezTo>
                  <a:pt x="15" y="35"/>
                  <a:pt x="20" y="36"/>
                  <a:pt x="21" y="35"/>
                </a:cubicBezTo>
                <a:cubicBezTo>
                  <a:pt x="21" y="33"/>
                  <a:pt x="21" y="32"/>
                  <a:pt x="21" y="32"/>
                </a:cubicBezTo>
                <a:cubicBezTo>
                  <a:pt x="23" y="30"/>
                  <a:pt x="24" y="30"/>
                  <a:pt x="24" y="29"/>
                </a:cubicBezTo>
                <a:cubicBezTo>
                  <a:pt x="17" y="20"/>
                  <a:pt x="17" y="20"/>
                  <a:pt x="17" y="20"/>
                </a:cubicBezTo>
                <a:cubicBezTo>
                  <a:pt x="17" y="18"/>
                  <a:pt x="20" y="18"/>
                  <a:pt x="21" y="18"/>
                </a:cubicBezTo>
                <a:cubicBezTo>
                  <a:pt x="23" y="17"/>
                  <a:pt x="32" y="15"/>
                  <a:pt x="33" y="12"/>
                </a:cubicBezTo>
                <a:cubicBezTo>
                  <a:pt x="35" y="12"/>
                  <a:pt x="35" y="12"/>
                  <a:pt x="35" y="12"/>
                </a:cubicBezTo>
                <a:cubicBezTo>
                  <a:pt x="35" y="9"/>
                  <a:pt x="33" y="10"/>
                  <a:pt x="32" y="10"/>
                </a:cubicBezTo>
                <a:cubicBezTo>
                  <a:pt x="32" y="9"/>
                  <a:pt x="32" y="9"/>
                  <a:pt x="32" y="9"/>
                </a:cubicBezTo>
                <a:cubicBezTo>
                  <a:pt x="33" y="9"/>
                  <a:pt x="33" y="9"/>
                  <a:pt x="33" y="9"/>
                </a:cubicBezTo>
                <a:cubicBezTo>
                  <a:pt x="33" y="9"/>
                  <a:pt x="33" y="9"/>
                  <a:pt x="33" y="7"/>
                </a:cubicBezTo>
                <a:cubicBezTo>
                  <a:pt x="32" y="6"/>
                  <a:pt x="32" y="3"/>
                  <a:pt x="30" y="0"/>
                </a:cubicBezTo>
                <a:cubicBezTo>
                  <a:pt x="29" y="1"/>
                  <a:pt x="26" y="3"/>
                  <a:pt x="24" y="4"/>
                </a:cubicBezTo>
                <a:cubicBezTo>
                  <a:pt x="21" y="6"/>
                  <a:pt x="17" y="10"/>
                  <a:pt x="15" y="10"/>
                </a:cubicBezTo>
                <a:cubicBezTo>
                  <a:pt x="13" y="10"/>
                  <a:pt x="10" y="9"/>
                  <a:pt x="9" y="9"/>
                </a:cubicBezTo>
                <a:cubicBezTo>
                  <a:pt x="9" y="7"/>
                  <a:pt x="9" y="7"/>
                  <a:pt x="7" y="6"/>
                </a:cubicBezTo>
                <a:cubicBezTo>
                  <a:pt x="6" y="6"/>
                  <a:pt x="6" y="7"/>
                  <a:pt x="6" y="6"/>
                </a:cubicBezTo>
              </a:path>
            </a:pathLst>
          </a:custGeom>
          <a:noFill/>
          <a:ln w="12700" cap="rnd" cmpd="sng">
            <a:solidFill>
              <a:srgbClr val="D7501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9" name="Freeform 851"/>
          <p:cNvSpPr>
            <a:spLocks/>
          </p:cNvSpPr>
          <p:nvPr/>
        </p:nvSpPr>
        <p:spPr bwMode="auto">
          <a:xfrm>
            <a:off x="5392738" y="3130550"/>
            <a:ext cx="293687" cy="236538"/>
          </a:xfrm>
          <a:custGeom>
            <a:avLst/>
            <a:gdLst>
              <a:gd name="T0" fmla="*/ 47154 w 25"/>
              <a:gd name="T1" fmla="*/ 68933 h 24"/>
              <a:gd name="T2" fmla="*/ 70731 w 25"/>
              <a:gd name="T3" fmla="*/ 177257 h 24"/>
              <a:gd name="T4" fmla="*/ 0 w 25"/>
              <a:gd name="T5" fmla="*/ 265886 h 24"/>
              <a:gd name="T6" fmla="*/ 106097 w 25"/>
              <a:gd name="T7" fmla="*/ 295429 h 24"/>
              <a:gd name="T8" fmla="*/ 47154 w 25"/>
              <a:gd name="T9" fmla="*/ 374210 h 24"/>
              <a:gd name="T10" fmla="*/ 106097 w 25"/>
              <a:gd name="T11" fmla="*/ 354515 h 24"/>
              <a:gd name="T12" fmla="*/ 235770 w 25"/>
              <a:gd name="T13" fmla="*/ 265886 h 24"/>
              <a:gd name="T14" fmla="*/ 341867 w 25"/>
              <a:gd name="T15" fmla="*/ 246191 h 24"/>
              <a:gd name="T16" fmla="*/ 495118 w 25"/>
              <a:gd name="T17" fmla="*/ 216648 h 24"/>
              <a:gd name="T18" fmla="*/ 436175 w 25"/>
              <a:gd name="T19" fmla="*/ 157562 h 24"/>
              <a:gd name="T20" fmla="*/ 341867 w 25"/>
              <a:gd name="T21" fmla="*/ 19695 h 24"/>
              <a:gd name="T22" fmla="*/ 282924 w 25"/>
              <a:gd name="T23" fmla="*/ 49238 h 24"/>
              <a:gd name="T24" fmla="*/ 176828 w 25"/>
              <a:gd name="T25" fmla="*/ 19695 h 24"/>
              <a:gd name="T26" fmla="*/ 106097 w 25"/>
              <a:gd name="T27" fmla="*/ 49238 h 24"/>
              <a:gd name="T28" fmla="*/ 47154 w 25"/>
              <a:gd name="T29" fmla="*/ 68933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5" h="24">
                <a:moveTo>
                  <a:pt x="2" y="4"/>
                </a:moveTo>
                <a:cubicBezTo>
                  <a:pt x="5" y="7"/>
                  <a:pt x="5" y="9"/>
                  <a:pt x="3" y="10"/>
                </a:cubicBezTo>
                <a:cubicBezTo>
                  <a:pt x="2" y="10"/>
                  <a:pt x="3" y="14"/>
                  <a:pt x="0" y="15"/>
                </a:cubicBezTo>
                <a:cubicBezTo>
                  <a:pt x="0" y="20"/>
                  <a:pt x="10" y="15"/>
                  <a:pt x="5" y="17"/>
                </a:cubicBezTo>
                <a:cubicBezTo>
                  <a:pt x="2" y="20"/>
                  <a:pt x="2" y="18"/>
                  <a:pt x="2" y="21"/>
                </a:cubicBezTo>
                <a:cubicBezTo>
                  <a:pt x="0" y="24"/>
                  <a:pt x="2" y="21"/>
                  <a:pt x="5" y="20"/>
                </a:cubicBezTo>
                <a:cubicBezTo>
                  <a:pt x="8" y="17"/>
                  <a:pt x="10" y="18"/>
                  <a:pt x="11" y="15"/>
                </a:cubicBezTo>
                <a:cubicBezTo>
                  <a:pt x="14" y="9"/>
                  <a:pt x="14" y="15"/>
                  <a:pt x="16" y="14"/>
                </a:cubicBezTo>
                <a:cubicBezTo>
                  <a:pt x="19" y="10"/>
                  <a:pt x="22" y="15"/>
                  <a:pt x="23" y="12"/>
                </a:cubicBezTo>
                <a:cubicBezTo>
                  <a:pt x="25" y="9"/>
                  <a:pt x="23" y="10"/>
                  <a:pt x="20" y="9"/>
                </a:cubicBezTo>
                <a:cubicBezTo>
                  <a:pt x="16" y="6"/>
                  <a:pt x="16" y="4"/>
                  <a:pt x="16" y="1"/>
                </a:cubicBezTo>
                <a:cubicBezTo>
                  <a:pt x="14" y="1"/>
                  <a:pt x="14" y="3"/>
                  <a:pt x="13" y="3"/>
                </a:cubicBezTo>
                <a:cubicBezTo>
                  <a:pt x="11" y="3"/>
                  <a:pt x="10" y="0"/>
                  <a:pt x="8" y="1"/>
                </a:cubicBezTo>
                <a:cubicBezTo>
                  <a:pt x="6" y="3"/>
                  <a:pt x="5" y="0"/>
                  <a:pt x="5" y="3"/>
                </a:cubicBezTo>
                <a:cubicBezTo>
                  <a:pt x="3" y="4"/>
                  <a:pt x="2" y="3"/>
                  <a:pt x="2" y="4"/>
                </a:cubicBezTo>
              </a:path>
            </a:pathLst>
          </a:custGeom>
          <a:noFill/>
          <a:ln w="12700" cap="rnd" cmpd="sng">
            <a:solidFill>
              <a:srgbClr val="D7501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0" name="Freeform 884"/>
          <p:cNvSpPr>
            <a:spLocks/>
          </p:cNvSpPr>
          <p:nvPr/>
        </p:nvSpPr>
        <p:spPr bwMode="auto">
          <a:xfrm>
            <a:off x="7154863" y="3136900"/>
            <a:ext cx="498475" cy="417513"/>
          </a:xfrm>
          <a:custGeom>
            <a:avLst/>
            <a:gdLst>
              <a:gd name="T0" fmla="*/ 627568 w 43"/>
              <a:gd name="T1" fmla="*/ 716102 h 42"/>
              <a:gd name="T2" fmla="*/ 546217 w 43"/>
              <a:gd name="T3" fmla="*/ 666372 h 42"/>
              <a:gd name="T4" fmla="*/ 546217 w 43"/>
              <a:gd name="T5" fmla="*/ 706156 h 42"/>
              <a:gd name="T6" fmla="*/ 511352 w 43"/>
              <a:gd name="T7" fmla="*/ 666372 h 42"/>
              <a:gd name="T8" fmla="*/ 488108 w 43"/>
              <a:gd name="T9" fmla="*/ 646481 h 42"/>
              <a:gd name="T10" fmla="*/ 488108 w 43"/>
              <a:gd name="T11" fmla="*/ 616643 h 42"/>
              <a:gd name="T12" fmla="*/ 546217 w 43"/>
              <a:gd name="T13" fmla="*/ 596751 h 42"/>
              <a:gd name="T14" fmla="*/ 511352 w 43"/>
              <a:gd name="T15" fmla="*/ 556968 h 42"/>
              <a:gd name="T16" fmla="*/ 546217 w 43"/>
              <a:gd name="T17" fmla="*/ 517185 h 42"/>
              <a:gd name="T18" fmla="*/ 488108 w 43"/>
              <a:gd name="T19" fmla="*/ 467455 h 42"/>
              <a:gd name="T20" fmla="*/ 383514 w 43"/>
              <a:gd name="T21" fmla="*/ 517185 h 42"/>
              <a:gd name="T22" fmla="*/ 313784 w 43"/>
              <a:gd name="T23" fmla="*/ 556968 h 42"/>
              <a:gd name="T24" fmla="*/ 278919 w 43"/>
              <a:gd name="T25" fmla="*/ 596751 h 42"/>
              <a:gd name="T26" fmla="*/ 255676 w 43"/>
              <a:gd name="T27" fmla="*/ 616643 h 42"/>
              <a:gd name="T28" fmla="*/ 209189 w 43"/>
              <a:gd name="T29" fmla="*/ 646481 h 42"/>
              <a:gd name="T30" fmla="*/ 209189 w 43"/>
              <a:gd name="T31" fmla="*/ 596751 h 42"/>
              <a:gd name="T32" fmla="*/ 209189 w 43"/>
              <a:gd name="T33" fmla="*/ 596751 h 42"/>
              <a:gd name="T34" fmla="*/ 255676 w 43"/>
              <a:gd name="T35" fmla="*/ 556968 h 42"/>
              <a:gd name="T36" fmla="*/ 209189 w 43"/>
              <a:gd name="T37" fmla="*/ 517185 h 42"/>
              <a:gd name="T38" fmla="*/ 255676 w 43"/>
              <a:gd name="T39" fmla="*/ 507239 h 42"/>
              <a:gd name="T40" fmla="*/ 185946 w 43"/>
              <a:gd name="T41" fmla="*/ 467455 h 42"/>
              <a:gd name="T42" fmla="*/ 127838 w 43"/>
              <a:gd name="T43" fmla="*/ 417726 h 42"/>
              <a:gd name="T44" fmla="*/ 81351 w 43"/>
              <a:gd name="T45" fmla="*/ 417726 h 42"/>
              <a:gd name="T46" fmla="*/ 127838 w 43"/>
              <a:gd name="T47" fmla="*/ 417726 h 42"/>
              <a:gd name="T48" fmla="*/ 151081 w 43"/>
              <a:gd name="T49" fmla="*/ 358051 h 42"/>
              <a:gd name="T50" fmla="*/ 58108 w 43"/>
              <a:gd name="T51" fmla="*/ 308322 h 42"/>
              <a:gd name="T52" fmla="*/ 81351 w 43"/>
              <a:gd name="T53" fmla="*/ 248646 h 42"/>
              <a:gd name="T54" fmla="*/ 0 w 43"/>
              <a:gd name="T55" fmla="*/ 139242 h 42"/>
              <a:gd name="T56" fmla="*/ 23243 w 43"/>
              <a:gd name="T57" fmla="*/ 109404 h 42"/>
              <a:gd name="T58" fmla="*/ 81351 w 43"/>
              <a:gd name="T59" fmla="*/ 139242 h 42"/>
              <a:gd name="T60" fmla="*/ 127838 w 43"/>
              <a:gd name="T61" fmla="*/ 159134 h 42"/>
              <a:gd name="T62" fmla="*/ 185946 w 43"/>
              <a:gd name="T63" fmla="*/ 159134 h 42"/>
              <a:gd name="T64" fmla="*/ 255676 w 43"/>
              <a:gd name="T65" fmla="*/ 159134 h 42"/>
              <a:gd name="T66" fmla="*/ 185946 w 43"/>
              <a:gd name="T67" fmla="*/ 109404 h 42"/>
              <a:gd name="T68" fmla="*/ 185946 w 43"/>
              <a:gd name="T69" fmla="*/ 89513 h 42"/>
              <a:gd name="T70" fmla="*/ 209189 w 43"/>
              <a:gd name="T71" fmla="*/ 39783 h 42"/>
              <a:gd name="T72" fmla="*/ 278919 w 43"/>
              <a:gd name="T73" fmla="*/ 49729 h 42"/>
              <a:gd name="T74" fmla="*/ 360270 w 43"/>
              <a:gd name="T75" fmla="*/ 109404 h 42"/>
              <a:gd name="T76" fmla="*/ 488108 w 43"/>
              <a:gd name="T77" fmla="*/ 139242 h 42"/>
              <a:gd name="T78" fmla="*/ 569460 w 43"/>
              <a:gd name="T79" fmla="*/ 49729 h 42"/>
              <a:gd name="T80" fmla="*/ 674054 w 43"/>
              <a:gd name="T81" fmla="*/ 198917 h 42"/>
              <a:gd name="T82" fmla="*/ 732163 w 43"/>
              <a:gd name="T83" fmla="*/ 288430 h 42"/>
              <a:gd name="T84" fmla="*/ 906487 w 43"/>
              <a:gd name="T85" fmla="*/ 338159 h 42"/>
              <a:gd name="T86" fmla="*/ 778649 w 43"/>
              <a:gd name="T87" fmla="*/ 338159 h 42"/>
              <a:gd name="T88" fmla="*/ 697298 w 43"/>
              <a:gd name="T89" fmla="*/ 467455 h 42"/>
              <a:gd name="T90" fmla="*/ 697298 w 43"/>
              <a:gd name="T91" fmla="*/ 556968 h 42"/>
              <a:gd name="T92" fmla="*/ 674054 w 43"/>
              <a:gd name="T93" fmla="*/ 616643 h 42"/>
              <a:gd name="T94" fmla="*/ 627568 w 43"/>
              <a:gd name="T95" fmla="*/ 616643 h 42"/>
              <a:gd name="T96" fmla="*/ 627568 w 43"/>
              <a:gd name="T97" fmla="*/ 716102 h 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 h="42">
                <a:moveTo>
                  <a:pt x="30" y="40"/>
                </a:moveTo>
                <a:cubicBezTo>
                  <a:pt x="26" y="42"/>
                  <a:pt x="27" y="39"/>
                  <a:pt x="26" y="37"/>
                </a:cubicBezTo>
                <a:cubicBezTo>
                  <a:pt x="26" y="39"/>
                  <a:pt x="26" y="39"/>
                  <a:pt x="26" y="39"/>
                </a:cubicBezTo>
                <a:cubicBezTo>
                  <a:pt x="24" y="39"/>
                  <a:pt x="24" y="37"/>
                  <a:pt x="24" y="37"/>
                </a:cubicBezTo>
                <a:cubicBezTo>
                  <a:pt x="24" y="36"/>
                  <a:pt x="24" y="36"/>
                  <a:pt x="23" y="36"/>
                </a:cubicBezTo>
                <a:cubicBezTo>
                  <a:pt x="23" y="36"/>
                  <a:pt x="23" y="36"/>
                  <a:pt x="23" y="34"/>
                </a:cubicBezTo>
                <a:cubicBezTo>
                  <a:pt x="23" y="34"/>
                  <a:pt x="26" y="34"/>
                  <a:pt x="26" y="33"/>
                </a:cubicBezTo>
                <a:cubicBezTo>
                  <a:pt x="26" y="33"/>
                  <a:pt x="24" y="33"/>
                  <a:pt x="24" y="31"/>
                </a:cubicBezTo>
                <a:cubicBezTo>
                  <a:pt x="24" y="29"/>
                  <a:pt x="26" y="29"/>
                  <a:pt x="26" y="29"/>
                </a:cubicBezTo>
                <a:cubicBezTo>
                  <a:pt x="23" y="26"/>
                  <a:pt x="23" y="26"/>
                  <a:pt x="23" y="26"/>
                </a:cubicBezTo>
                <a:cubicBezTo>
                  <a:pt x="21" y="25"/>
                  <a:pt x="18" y="28"/>
                  <a:pt x="18" y="29"/>
                </a:cubicBezTo>
                <a:cubicBezTo>
                  <a:pt x="17" y="29"/>
                  <a:pt x="15" y="31"/>
                  <a:pt x="15" y="31"/>
                </a:cubicBezTo>
                <a:cubicBezTo>
                  <a:pt x="13" y="33"/>
                  <a:pt x="13" y="33"/>
                  <a:pt x="13" y="33"/>
                </a:cubicBezTo>
                <a:cubicBezTo>
                  <a:pt x="12" y="34"/>
                  <a:pt x="12" y="34"/>
                  <a:pt x="12" y="34"/>
                </a:cubicBezTo>
                <a:cubicBezTo>
                  <a:pt x="12" y="36"/>
                  <a:pt x="12" y="36"/>
                  <a:pt x="10" y="36"/>
                </a:cubicBezTo>
                <a:cubicBezTo>
                  <a:pt x="10" y="34"/>
                  <a:pt x="10" y="34"/>
                  <a:pt x="10" y="33"/>
                </a:cubicBezTo>
                <a:cubicBezTo>
                  <a:pt x="10" y="33"/>
                  <a:pt x="10" y="33"/>
                  <a:pt x="10" y="33"/>
                </a:cubicBezTo>
                <a:cubicBezTo>
                  <a:pt x="9" y="31"/>
                  <a:pt x="12" y="31"/>
                  <a:pt x="12" y="31"/>
                </a:cubicBezTo>
                <a:cubicBezTo>
                  <a:pt x="12" y="31"/>
                  <a:pt x="9" y="29"/>
                  <a:pt x="10" y="29"/>
                </a:cubicBezTo>
                <a:cubicBezTo>
                  <a:pt x="10" y="28"/>
                  <a:pt x="12" y="29"/>
                  <a:pt x="12" y="28"/>
                </a:cubicBezTo>
                <a:cubicBezTo>
                  <a:pt x="12" y="26"/>
                  <a:pt x="9" y="28"/>
                  <a:pt x="9" y="26"/>
                </a:cubicBezTo>
                <a:cubicBezTo>
                  <a:pt x="7" y="26"/>
                  <a:pt x="6" y="25"/>
                  <a:pt x="6" y="23"/>
                </a:cubicBezTo>
                <a:cubicBezTo>
                  <a:pt x="4" y="23"/>
                  <a:pt x="4" y="23"/>
                  <a:pt x="4" y="23"/>
                </a:cubicBezTo>
                <a:cubicBezTo>
                  <a:pt x="3" y="22"/>
                  <a:pt x="6" y="23"/>
                  <a:pt x="6" y="23"/>
                </a:cubicBezTo>
                <a:cubicBezTo>
                  <a:pt x="6" y="22"/>
                  <a:pt x="7" y="20"/>
                  <a:pt x="7" y="20"/>
                </a:cubicBezTo>
                <a:cubicBezTo>
                  <a:pt x="3" y="17"/>
                  <a:pt x="3" y="17"/>
                  <a:pt x="3" y="17"/>
                </a:cubicBezTo>
                <a:cubicBezTo>
                  <a:pt x="1" y="14"/>
                  <a:pt x="4" y="14"/>
                  <a:pt x="4" y="14"/>
                </a:cubicBezTo>
                <a:cubicBezTo>
                  <a:pt x="4" y="13"/>
                  <a:pt x="0" y="9"/>
                  <a:pt x="0" y="8"/>
                </a:cubicBezTo>
                <a:cubicBezTo>
                  <a:pt x="1" y="6"/>
                  <a:pt x="1" y="6"/>
                  <a:pt x="1" y="6"/>
                </a:cubicBezTo>
                <a:cubicBezTo>
                  <a:pt x="4" y="8"/>
                  <a:pt x="4" y="8"/>
                  <a:pt x="4" y="8"/>
                </a:cubicBezTo>
                <a:cubicBezTo>
                  <a:pt x="6" y="8"/>
                  <a:pt x="4" y="9"/>
                  <a:pt x="6" y="9"/>
                </a:cubicBezTo>
                <a:cubicBezTo>
                  <a:pt x="7" y="9"/>
                  <a:pt x="7" y="9"/>
                  <a:pt x="9" y="9"/>
                </a:cubicBezTo>
                <a:cubicBezTo>
                  <a:pt x="10" y="9"/>
                  <a:pt x="10" y="13"/>
                  <a:pt x="12" y="9"/>
                </a:cubicBezTo>
                <a:cubicBezTo>
                  <a:pt x="13" y="8"/>
                  <a:pt x="9" y="6"/>
                  <a:pt x="9" y="6"/>
                </a:cubicBezTo>
                <a:cubicBezTo>
                  <a:pt x="9" y="5"/>
                  <a:pt x="9" y="5"/>
                  <a:pt x="9" y="5"/>
                </a:cubicBezTo>
                <a:cubicBezTo>
                  <a:pt x="9" y="3"/>
                  <a:pt x="10" y="2"/>
                  <a:pt x="10" y="2"/>
                </a:cubicBezTo>
                <a:cubicBezTo>
                  <a:pt x="12" y="5"/>
                  <a:pt x="13" y="0"/>
                  <a:pt x="13" y="3"/>
                </a:cubicBezTo>
                <a:cubicBezTo>
                  <a:pt x="15" y="6"/>
                  <a:pt x="17" y="3"/>
                  <a:pt x="17" y="6"/>
                </a:cubicBezTo>
                <a:cubicBezTo>
                  <a:pt x="18" y="11"/>
                  <a:pt x="23" y="9"/>
                  <a:pt x="23" y="8"/>
                </a:cubicBezTo>
                <a:cubicBezTo>
                  <a:pt x="24" y="6"/>
                  <a:pt x="26" y="5"/>
                  <a:pt x="27" y="3"/>
                </a:cubicBezTo>
                <a:cubicBezTo>
                  <a:pt x="29" y="3"/>
                  <a:pt x="32" y="9"/>
                  <a:pt x="32" y="11"/>
                </a:cubicBezTo>
                <a:cubicBezTo>
                  <a:pt x="33" y="13"/>
                  <a:pt x="35" y="13"/>
                  <a:pt x="35" y="16"/>
                </a:cubicBezTo>
                <a:cubicBezTo>
                  <a:pt x="35" y="17"/>
                  <a:pt x="41" y="16"/>
                  <a:pt x="43" y="19"/>
                </a:cubicBezTo>
                <a:cubicBezTo>
                  <a:pt x="43" y="22"/>
                  <a:pt x="41" y="17"/>
                  <a:pt x="37" y="19"/>
                </a:cubicBezTo>
                <a:cubicBezTo>
                  <a:pt x="33" y="22"/>
                  <a:pt x="37" y="25"/>
                  <a:pt x="33" y="26"/>
                </a:cubicBezTo>
                <a:cubicBezTo>
                  <a:pt x="32" y="28"/>
                  <a:pt x="35" y="29"/>
                  <a:pt x="33" y="31"/>
                </a:cubicBezTo>
                <a:cubicBezTo>
                  <a:pt x="32" y="31"/>
                  <a:pt x="33" y="33"/>
                  <a:pt x="32" y="34"/>
                </a:cubicBezTo>
                <a:cubicBezTo>
                  <a:pt x="32" y="34"/>
                  <a:pt x="32" y="28"/>
                  <a:pt x="30" y="34"/>
                </a:cubicBezTo>
                <a:cubicBezTo>
                  <a:pt x="29" y="37"/>
                  <a:pt x="29" y="39"/>
                  <a:pt x="30" y="40"/>
                </a:cubicBezTo>
              </a:path>
            </a:pathLst>
          </a:custGeom>
          <a:noFill/>
          <a:ln w="12700" cap="rnd" cmpd="sng">
            <a:solidFill>
              <a:srgbClr val="D7501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1" name="Freeform 885"/>
          <p:cNvSpPr>
            <a:spLocks/>
          </p:cNvSpPr>
          <p:nvPr/>
        </p:nvSpPr>
        <p:spPr bwMode="auto">
          <a:xfrm>
            <a:off x="7121525" y="3389313"/>
            <a:ext cx="141288" cy="98425"/>
          </a:xfrm>
          <a:custGeom>
            <a:avLst/>
            <a:gdLst>
              <a:gd name="T0" fmla="*/ 0 w 12"/>
              <a:gd name="T1" fmla="*/ 19787 h 10"/>
              <a:gd name="T2" fmla="*/ 70475 w 12"/>
              <a:gd name="T3" fmla="*/ 0 h 10"/>
              <a:gd name="T4" fmla="*/ 82220 w 12"/>
              <a:gd name="T5" fmla="*/ 49468 h 10"/>
              <a:gd name="T6" fmla="*/ 129203 w 12"/>
              <a:gd name="T7" fmla="*/ 49468 h 10"/>
              <a:gd name="T8" fmla="*/ 152695 w 12"/>
              <a:gd name="T9" fmla="*/ 49468 h 10"/>
              <a:gd name="T10" fmla="*/ 199678 w 12"/>
              <a:gd name="T11" fmla="*/ 69255 h 10"/>
              <a:gd name="T12" fmla="*/ 211424 w 12"/>
              <a:gd name="T13" fmla="*/ 108829 h 10"/>
              <a:gd name="T14" fmla="*/ 258407 w 12"/>
              <a:gd name="T15" fmla="*/ 178083 h 10"/>
              <a:gd name="T16" fmla="*/ 199678 w 12"/>
              <a:gd name="T17" fmla="*/ 178083 h 10"/>
              <a:gd name="T18" fmla="*/ 0 w 12"/>
              <a:gd name="T19" fmla="*/ 1978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 h="10">
                <a:moveTo>
                  <a:pt x="0" y="1"/>
                </a:moveTo>
                <a:cubicBezTo>
                  <a:pt x="1" y="1"/>
                  <a:pt x="1" y="0"/>
                  <a:pt x="3" y="0"/>
                </a:cubicBezTo>
                <a:cubicBezTo>
                  <a:pt x="4" y="1"/>
                  <a:pt x="3" y="3"/>
                  <a:pt x="4" y="3"/>
                </a:cubicBezTo>
                <a:cubicBezTo>
                  <a:pt x="6" y="1"/>
                  <a:pt x="4" y="3"/>
                  <a:pt x="6" y="3"/>
                </a:cubicBezTo>
                <a:cubicBezTo>
                  <a:pt x="7" y="3"/>
                  <a:pt x="7" y="3"/>
                  <a:pt x="7" y="3"/>
                </a:cubicBezTo>
                <a:cubicBezTo>
                  <a:pt x="9" y="3"/>
                  <a:pt x="7" y="4"/>
                  <a:pt x="9" y="4"/>
                </a:cubicBezTo>
                <a:cubicBezTo>
                  <a:pt x="10" y="6"/>
                  <a:pt x="10" y="6"/>
                  <a:pt x="10" y="6"/>
                </a:cubicBezTo>
                <a:cubicBezTo>
                  <a:pt x="10" y="7"/>
                  <a:pt x="10" y="9"/>
                  <a:pt x="12" y="10"/>
                </a:cubicBezTo>
                <a:cubicBezTo>
                  <a:pt x="10" y="10"/>
                  <a:pt x="10" y="10"/>
                  <a:pt x="9" y="10"/>
                </a:cubicBezTo>
                <a:cubicBezTo>
                  <a:pt x="4" y="9"/>
                  <a:pt x="3" y="4"/>
                  <a:pt x="0" y="1"/>
                </a:cubicBezTo>
              </a:path>
            </a:pathLst>
          </a:custGeom>
          <a:noFill/>
          <a:ln w="12700" cap="rnd" cmpd="sng">
            <a:solidFill>
              <a:srgbClr val="D7501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2" name="Freeform 886"/>
          <p:cNvSpPr>
            <a:spLocks/>
          </p:cNvSpPr>
          <p:nvPr/>
        </p:nvSpPr>
        <p:spPr bwMode="auto">
          <a:xfrm>
            <a:off x="6994525" y="3219450"/>
            <a:ext cx="300038" cy="268288"/>
          </a:xfrm>
          <a:custGeom>
            <a:avLst/>
            <a:gdLst>
              <a:gd name="T0" fmla="*/ 498008 w 26"/>
              <a:gd name="T1" fmla="*/ 488770 h 27"/>
              <a:gd name="T2" fmla="*/ 498008 w 26"/>
              <a:gd name="T3" fmla="*/ 438895 h 27"/>
              <a:gd name="T4" fmla="*/ 498008 w 26"/>
              <a:gd name="T5" fmla="*/ 438895 h 27"/>
              <a:gd name="T6" fmla="*/ 544334 w 26"/>
              <a:gd name="T7" fmla="*/ 418945 h 27"/>
              <a:gd name="T8" fmla="*/ 498008 w 26"/>
              <a:gd name="T9" fmla="*/ 379046 h 27"/>
              <a:gd name="T10" fmla="*/ 544334 w 26"/>
              <a:gd name="T11" fmla="*/ 359096 h 27"/>
              <a:gd name="T12" fmla="*/ 486426 w 26"/>
              <a:gd name="T13" fmla="*/ 329171 h 27"/>
              <a:gd name="T14" fmla="*/ 416937 w 26"/>
              <a:gd name="T15" fmla="*/ 269322 h 27"/>
              <a:gd name="T16" fmla="*/ 382192 w 26"/>
              <a:gd name="T17" fmla="*/ 269322 h 27"/>
              <a:gd name="T18" fmla="*/ 416937 w 26"/>
              <a:gd name="T19" fmla="*/ 269322 h 27"/>
              <a:gd name="T20" fmla="*/ 440100 w 26"/>
              <a:gd name="T21" fmla="*/ 219448 h 27"/>
              <a:gd name="T22" fmla="*/ 359029 w 26"/>
              <a:gd name="T23" fmla="*/ 159598 h 27"/>
              <a:gd name="T24" fmla="*/ 382192 w 26"/>
              <a:gd name="T25" fmla="*/ 109724 h 27"/>
              <a:gd name="T26" fmla="*/ 277958 w 26"/>
              <a:gd name="T27" fmla="*/ 0 h 27"/>
              <a:gd name="T28" fmla="*/ 254795 w 26"/>
              <a:gd name="T29" fmla="*/ 19950 h 27"/>
              <a:gd name="T30" fmla="*/ 150561 w 26"/>
              <a:gd name="T31" fmla="*/ 19950 h 27"/>
              <a:gd name="T32" fmla="*/ 127397 w 26"/>
              <a:gd name="T33" fmla="*/ 19950 h 27"/>
              <a:gd name="T34" fmla="*/ 23163 w 26"/>
              <a:gd name="T35" fmla="*/ 49874 h 27"/>
              <a:gd name="T36" fmla="*/ 23163 w 26"/>
              <a:gd name="T37" fmla="*/ 49874 h 27"/>
              <a:gd name="T38" fmla="*/ 23163 w 26"/>
              <a:gd name="T39" fmla="*/ 49874 h 27"/>
              <a:gd name="T40" fmla="*/ 57908 w 26"/>
              <a:gd name="T41" fmla="*/ 129674 h 27"/>
              <a:gd name="T42" fmla="*/ 23163 w 26"/>
              <a:gd name="T43" fmla="*/ 179548 h 27"/>
              <a:gd name="T44" fmla="*/ 57908 w 26"/>
              <a:gd name="T45" fmla="*/ 219448 h 27"/>
              <a:gd name="T46" fmla="*/ 23163 w 26"/>
              <a:gd name="T47" fmla="*/ 239397 h 27"/>
              <a:gd name="T48" fmla="*/ 185305 w 26"/>
              <a:gd name="T49" fmla="*/ 269322 h 27"/>
              <a:gd name="T50" fmla="*/ 208468 w 26"/>
              <a:gd name="T51" fmla="*/ 329171 h 27"/>
              <a:gd name="T52" fmla="*/ 277958 w 26"/>
              <a:gd name="T53" fmla="*/ 309222 h 27"/>
              <a:gd name="T54" fmla="*/ 312703 w 26"/>
              <a:gd name="T55" fmla="*/ 359096 h 27"/>
              <a:gd name="T56" fmla="*/ 359029 w 26"/>
              <a:gd name="T57" fmla="*/ 359096 h 27"/>
              <a:gd name="T58" fmla="*/ 382192 w 26"/>
              <a:gd name="T59" fmla="*/ 359096 h 27"/>
              <a:gd name="T60" fmla="*/ 416937 w 26"/>
              <a:gd name="T61" fmla="*/ 379046 h 27"/>
              <a:gd name="T62" fmla="*/ 440100 w 26"/>
              <a:gd name="T63" fmla="*/ 418945 h 27"/>
              <a:gd name="T64" fmla="*/ 486426 w 26"/>
              <a:gd name="T65" fmla="*/ 488770 h 27"/>
              <a:gd name="T66" fmla="*/ 498008 w 26"/>
              <a:gd name="T67" fmla="*/ 468820 h 27"/>
              <a:gd name="T68" fmla="*/ 498008 w 26"/>
              <a:gd name="T69" fmla="*/ 488770 h 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 h="27">
                <a:moveTo>
                  <a:pt x="24" y="27"/>
                </a:moveTo>
                <a:cubicBezTo>
                  <a:pt x="24" y="26"/>
                  <a:pt x="24" y="26"/>
                  <a:pt x="24" y="24"/>
                </a:cubicBezTo>
                <a:cubicBezTo>
                  <a:pt x="24" y="24"/>
                  <a:pt x="24" y="24"/>
                  <a:pt x="24" y="24"/>
                </a:cubicBezTo>
                <a:cubicBezTo>
                  <a:pt x="23" y="23"/>
                  <a:pt x="26" y="23"/>
                  <a:pt x="26" y="23"/>
                </a:cubicBezTo>
                <a:cubicBezTo>
                  <a:pt x="26" y="23"/>
                  <a:pt x="23" y="21"/>
                  <a:pt x="24" y="21"/>
                </a:cubicBezTo>
                <a:cubicBezTo>
                  <a:pt x="24" y="20"/>
                  <a:pt x="26" y="21"/>
                  <a:pt x="26" y="20"/>
                </a:cubicBezTo>
                <a:cubicBezTo>
                  <a:pt x="26" y="18"/>
                  <a:pt x="23" y="20"/>
                  <a:pt x="23" y="18"/>
                </a:cubicBezTo>
                <a:cubicBezTo>
                  <a:pt x="21" y="18"/>
                  <a:pt x="20" y="17"/>
                  <a:pt x="20" y="15"/>
                </a:cubicBezTo>
                <a:cubicBezTo>
                  <a:pt x="18" y="15"/>
                  <a:pt x="18" y="15"/>
                  <a:pt x="18" y="15"/>
                </a:cubicBezTo>
                <a:cubicBezTo>
                  <a:pt x="17" y="13"/>
                  <a:pt x="20" y="15"/>
                  <a:pt x="20" y="15"/>
                </a:cubicBezTo>
                <a:cubicBezTo>
                  <a:pt x="20" y="13"/>
                  <a:pt x="21" y="12"/>
                  <a:pt x="21" y="12"/>
                </a:cubicBezTo>
                <a:cubicBezTo>
                  <a:pt x="17" y="9"/>
                  <a:pt x="17" y="9"/>
                  <a:pt x="17" y="9"/>
                </a:cubicBezTo>
                <a:cubicBezTo>
                  <a:pt x="15" y="6"/>
                  <a:pt x="18" y="6"/>
                  <a:pt x="18" y="6"/>
                </a:cubicBezTo>
                <a:cubicBezTo>
                  <a:pt x="18" y="4"/>
                  <a:pt x="13" y="1"/>
                  <a:pt x="13" y="0"/>
                </a:cubicBezTo>
                <a:cubicBezTo>
                  <a:pt x="12" y="0"/>
                  <a:pt x="12" y="1"/>
                  <a:pt x="12" y="1"/>
                </a:cubicBezTo>
                <a:cubicBezTo>
                  <a:pt x="7" y="1"/>
                  <a:pt x="7" y="1"/>
                  <a:pt x="7" y="1"/>
                </a:cubicBezTo>
                <a:cubicBezTo>
                  <a:pt x="7" y="1"/>
                  <a:pt x="7" y="1"/>
                  <a:pt x="6" y="1"/>
                </a:cubicBezTo>
                <a:cubicBezTo>
                  <a:pt x="4" y="1"/>
                  <a:pt x="3" y="3"/>
                  <a:pt x="1" y="3"/>
                </a:cubicBezTo>
                <a:cubicBezTo>
                  <a:pt x="1" y="3"/>
                  <a:pt x="1" y="3"/>
                  <a:pt x="1" y="3"/>
                </a:cubicBezTo>
                <a:cubicBezTo>
                  <a:pt x="1" y="3"/>
                  <a:pt x="0" y="3"/>
                  <a:pt x="1" y="3"/>
                </a:cubicBezTo>
                <a:cubicBezTo>
                  <a:pt x="1" y="4"/>
                  <a:pt x="3" y="6"/>
                  <a:pt x="3" y="7"/>
                </a:cubicBezTo>
                <a:cubicBezTo>
                  <a:pt x="3" y="9"/>
                  <a:pt x="1" y="9"/>
                  <a:pt x="1" y="10"/>
                </a:cubicBezTo>
                <a:cubicBezTo>
                  <a:pt x="1" y="12"/>
                  <a:pt x="3" y="12"/>
                  <a:pt x="3" y="12"/>
                </a:cubicBezTo>
                <a:cubicBezTo>
                  <a:pt x="3" y="13"/>
                  <a:pt x="1" y="13"/>
                  <a:pt x="1" y="13"/>
                </a:cubicBezTo>
                <a:cubicBezTo>
                  <a:pt x="4" y="15"/>
                  <a:pt x="7" y="13"/>
                  <a:pt x="9" y="15"/>
                </a:cubicBezTo>
                <a:cubicBezTo>
                  <a:pt x="10" y="17"/>
                  <a:pt x="10" y="17"/>
                  <a:pt x="10" y="18"/>
                </a:cubicBezTo>
                <a:cubicBezTo>
                  <a:pt x="12" y="18"/>
                  <a:pt x="12" y="17"/>
                  <a:pt x="13" y="17"/>
                </a:cubicBezTo>
                <a:cubicBezTo>
                  <a:pt x="15" y="18"/>
                  <a:pt x="13" y="20"/>
                  <a:pt x="15" y="20"/>
                </a:cubicBezTo>
                <a:cubicBezTo>
                  <a:pt x="17" y="18"/>
                  <a:pt x="15" y="20"/>
                  <a:pt x="17" y="20"/>
                </a:cubicBezTo>
                <a:cubicBezTo>
                  <a:pt x="18" y="20"/>
                  <a:pt x="18" y="20"/>
                  <a:pt x="18" y="20"/>
                </a:cubicBezTo>
                <a:cubicBezTo>
                  <a:pt x="20" y="20"/>
                  <a:pt x="18" y="21"/>
                  <a:pt x="20" y="21"/>
                </a:cubicBezTo>
                <a:cubicBezTo>
                  <a:pt x="21" y="23"/>
                  <a:pt x="21" y="23"/>
                  <a:pt x="21" y="23"/>
                </a:cubicBezTo>
                <a:cubicBezTo>
                  <a:pt x="21" y="24"/>
                  <a:pt x="21" y="26"/>
                  <a:pt x="23" y="27"/>
                </a:cubicBezTo>
                <a:cubicBezTo>
                  <a:pt x="23" y="27"/>
                  <a:pt x="23" y="26"/>
                  <a:pt x="24" y="26"/>
                </a:cubicBezTo>
                <a:cubicBezTo>
                  <a:pt x="24" y="27"/>
                  <a:pt x="24" y="27"/>
                  <a:pt x="24" y="27"/>
                </a:cubicBezTo>
              </a:path>
            </a:pathLst>
          </a:custGeom>
          <a:noFill/>
          <a:ln w="12700" cap="rnd" cmpd="sng">
            <a:solidFill>
              <a:srgbClr val="D7501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3" name="Freeform 887"/>
          <p:cNvSpPr>
            <a:spLocks/>
          </p:cNvSpPr>
          <p:nvPr/>
        </p:nvSpPr>
        <p:spPr bwMode="auto">
          <a:xfrm>
            <a:off x="6667500" y="2971800"/>
            <a:ext cx="654050" cy="285750"/>
          </a:xfrm>
          <a:custGeom>
            <a:avLst/>
            <a:gdLst>
              <a:gd name="T0" fmla="*/ 618484 w 56"/>
              <a:gd name="T1" fmla="*/ 492779 h 29"/>
              <a:gd name="T2" fmla="*/ 723510 w 56"/>
              <a:gd name="T3" fmla="*/ 463213 h 29"/>
              <a:gd name="T4" fmla="*/ 770188 w 56"/>
              <a:gd name="T5" fmla="*/ 463213 h 29"/>
              <a:gd name="T6" fmla="*/ 851875 w 56"/>
              <a:gd name="T7" fmla="*/ 463213 h 29"/>
              <a:gd name="T8" fmla="*/ 898553 w 56"/>
              <a:gd name="T9" fmla="*/ 443501 h 29"/>
              <a:gd name="T10" fmla="*/ 910222 w 56"/>
              <a:gd name="T11" fmla="*/ 404079 h 29"/>
              <a:gd name="T12" fmla="*/ 980240 w 56"/>
              <a:gd name="T13" fmla="*/ 443501 h 29"/>
              <a:gd name="T14" fmla="*/ 1015248 w 56"/>
              <a:gd name="T15" fmla="*/ 463213 h 29"/>
              <a:gd name="T16" fmla="*/ 1085265 w 56"/>
              <a:gd name="T17" fmla="*/ 463213 h 29"/>
              <a:gd name="T18" fmla="*/ 1143613 w 56"/>
              <a:gd name="T19" fmla="*/ 463213 h 29"/>
              <a:gd name="T20" fmla="*/ 1085265 w 56"/>
              <a:gd name="T21" fmla="*/ 404079 h 29"/>
              <a:gd name="T22" fmla="*/ 1085265 w 56"/>
              <a:gd name="T23" fmla="*/ 384368 h 29"/>
              <a:gd name="T24" fmla="*/ 1131943 w 56"/>
              <a:gd name="T25" fmla="*/ 335090 h 29"/>
              <a:gd name="T26" fmla="*/ 980240 w 56"/>
              <a:gd name="T27" fmla="*/ 266101 h 29"/>
              <a:gd name="T28" fmla="*/ 980240 w 56"/>
              <a:gd name="T29" fmla="*/ 197112 h 29"/>
              <a:gd name="T30" fmla="*/ 898553 w 56"/>
              <a:gd name="T31" fmla="*/ 157689 h 29"/>
              <a:gd name="T32" fmla="*/ 781858 w 56"/>
              <a:gd name="T33" fmla="*/ 157689 h 29"/>
              <a:gd name="T34" fmla="*/ 653493 w 56"/>
              <a:gd name="T35" fmla="*/ 197112 h 29"/>
              <a:gd name="T36" fmla="*/ 618484 w 56"/>
              <a:gd name="T37" fmla="*/ 137978 h 29"/>
              <a:gd name="T38" fmla="*/ 490120 w 56"/>
              <a:gd name="T39" fmla="*/ 88700 h 29"/>
              <a:gd name="T40" fmla="*/ 361755 w 56"/>
              <a:gd name="T41" fmla="*/ 49278 h 29"/>
              <a:gd name="T42" fmla="*/ 233390 w 56"/>
              <a:gd name="T43" fmla="*/ 49278 h 29"/>
              <a:gd name="T44" fmla="*/ 128365 w 56"/>
              <a:gd name="T45" fmla="*/ 0 h 29"/>
              <a:gd name="T46" fmla="*/ 0 w 56"/>
              <a:gd name="T47" fmla="*/ 39422 h 29"/>
              <a:gd name="T48" fmla="*/ 186712 w 56"/>
              <a:gd name="T49" fmla="*/ 137978 h 29"/>
              <a:gd name="T50" fmla="*/ 303407 w 56"/>
              <a:gd name="T51" fmla="*/ 246390 h 29"/>
              <a:gd name="T52" fmla="*/ 280068 w 56"/>
              <a:gd name="T53" fmla="*/ 404079 h 29"/>
              <a:gd name="T54" fmla="*/ 361755 w 56"/>
              <a:gd name="T55" fmla="*/ 404079 h 29"/>
              <a:gd name="T56" fmla="*/ 420103 w 56"/>
              <a:gd name="T57" fmla="*/ 404079 h 29"/>
              <a:gd name="T58" fmla="*/ 466781 w 56"/>
              <a:gd name="T59" fmla="*/ 384368 h 29"/>
              <a:gd name="T60" fmla="*/ 548467 w 56"/>
              <a:gd name="T61" fmla="*/ 443501 h 29"/>
              <a:gd name="T62" fmla="*/ 548467 w 56"/>
              <a:gd name="T63" fmla="*/ 443501 h 29"/>
              <a:gd name="T64" fmla="*/ 548467 w 56"/>
              <a:gd name="T65" fmla="*/ 463213 h 29"/>
              <a:gd name="T66" fmla="*/ 618484 w 56"/>
              <a:gd name="T67" fmla="*/ 463213 h 29"/>
              <a:gd name="T68" fmla="*/ 618484 w 56"/>
              <a:gd name="T69" fmla="*/ 492779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6" h="29">
                <a:moveTo>
                  <a:pt x="29" y="28"/>
                </a:moveTo>
                <a:cubicBezTo>
                  <a:pt x="31" y="28"/>
                  <a:pt x="33" y="26"/>
                  <a:pt x="34" y="26"/>
                </a:cubicBezTo>
                <a:cubicBezTo>
                  <a:pt x="36" y="26"/>
                  <a:pt x="36" y="26"/>
                  <a:pt x="36" y="26"/>
                </a:cubicBezTo>
                <a:cubicBezTo>
                  <a:pt x="40" y="26"/>
                  <a:pt x="40" y="26"/>
                  <a:pt x="40" y="26"/>
                </a:cubicBezTo>
                <a:cubicBezTo>
                  <a:pt x="40" y="26"/>
                  <a:pt x="40" y="25"/>
                  <a:pt x="42" y="25"/>
                </a:cubicBezTo>
                <a:cubicBezTo>
                  <a:pt x="43" y="23"/>
                  <a:pt x="43" y="23"/>
                  <a:pt x="43" y="23"/>
                </a:cubicBezTo>
                <a:cubicBezTo>
                  <a:pt x="46" y="25"/>
                  <a:pt x="46" y="25"/>
                  <a:pt x="46" y="25"/>
                </a:cubicBezTo>
                <a:cubicBezTo>
                  <a:pt x="48" y="25"/>
                  <a:pt x="46" y="26"/>
                  <a:pt x="48" y="26"/>
                </a:cubicBezTo>
                <a:cubicBezTo>
                  <a:pt x="49" y="26"/>
                  <a:pt x="49" y="26"/>
                  <a:pt x="51" y="26"/>
                </a:cubicBezTo>
                <a:cubicBezTo>
                  <a:pt x="53" y="26"/>
                  <a:pt x="53" y="29"/>
                  <a:pt x="54" y="26"/>
                </a:cubicBezTo>
                <a:cubicBezTo>
                  <a:pt x="56" y="25"/>
                  <a:pt x="51" y="23"/>
                  <a:pt x="51" y="23"/>
                </a:cubicBezTo>
                <a:cubicBezTo>
                  <a:pt x="51" y="22"/>
                  <a:pt x="51" y="22"/>
                  <a:pt x="51" y="22"/>
                </a:cubicBezTo>
                <a:cubicBezTo>
                  <a:pt x="51" y="20"/>
                  <a:pt x="53" y="19"/>
                  <a:pt x="53" y="19"/>
                </a:cubicBezTo>
                <a:cubicBezTo>
                  <a:pt x="48" y="17"/>
                  <a:pt x="48" y="17"/>
                  <a:pt x="46" y="15"/>
                </a:cubicBezTo>
                <a:cubicBezTo>
                  <a:pt x="45" y="14"/>
                  <a:pt x="49" y="11"/>
                  <a:pt x="46" y="11"/>
                </a:cubicBezTo>
                <a:cubicBezTo>
                  <a:pt x="43" y="11"/>
                  <a:pt x="43" y="9"/>
                  <a:pt x="42" y="9"/>
                </a:cubicBezTo>
                <a:cubicBezTo>
                  <a:pt x="40" y="8"/>
                  <a:pt x="40" y="11"/>
                  <a:pt x="37" y="9"/>
                </a:cubicBezTo>
                <a:cubicBezTo>
                  <a:pt x="36" y="8"/>
                  <a:pt x="34" y="12"/>
                  <a:pt x="31" y="11"/>
                </a:cubicBezTo>
                <a:cubicBezTo>
                  <a:pt x="29" y="9"/>
                  <a:pt x="34" y="9"/>
                  <a:pt x="29" y="8"/>
                </a:cubicBezTo>
                <a:cubicBezTo>
                  <a:pt x="25" y="6"/>
                  <a:pt x="25" y="5"/>
                  <a:pt x="23" y="5"/>
                </a:cubicBezTo>
                <a:cubicBezTo>
                  <a:pt x="22" y="5"/>
                  <a:pt x="20" y="2"/>
                  <a:pt x="17" y="3"/>
                </a:cubicBezTo>
                <a:cubicBezTo>
                  <a:pt x="13" y="6"/>
                  <a:pt x="14" y="3"/>
                  <a:pt x="11" y="3"/>
                </a:cubicBezTo>
                <a:cubicBezTo>
                  <a:pt x="8" y="3"/>
                  <a:pt x="8" y="0"/>
                  <a:pt x="6" y="0"/>
                </a:cubicBezTo>
                <a:cubicBezTo>
                  <a:pt x="5" y="0"/>
                  <a:pt x="2" y="0"/>
                  <a:pt x="0" y="2"/>
                </a:cubicBezTo>
                <a:cubicBezTo>
                  <a:pt x="6" y="6"/>
                  <a:pt x="8" y="5"/>
                  <a:pt x="9" y="8"/>
                </a:cubicBezTo>
                <a:cubicBezTo>
                  <a:pt x="11" y="11"/>
                  <a:pt x="13" y="6"/>
                  <a:pt x="14" y="14"/>
                </a:cubicBezTo>
                <a:cubicBezTo>
                  <a:pt x="16" y="22"/>
                  <a:pt x="14" y="22"/>
                  <a:pt x="13" y="23"/>
                </a:cubicBezTo>
                <a:cubicBezTo>
                  <a:pt x="16" y="25"/>
                  <a:pt x="14" y="23"/>
                  <a:pt x="17" y="23"/>
                </a:cubicBezTo>
                <a:cubicBezTo>
                  <a:pt x="17" y="23"/>
                  <a:pt x="20" y="25"/>
                  <a:pt x="20" y="23"/>
                </a:cubicBezTo>
                <a:cubicBezTo>
                  <a:pt x="22" y="22"/>
                  <a:pt x="22" y="22"/>
                  <a:pt x="22" y="22"/>
                </a:cubicBezTo>
                <a:cubicBezTo>
                  <a:pt x="22" y="22"/>
                  <a:pt x="23" y="22"/>
                  <a:pt x="26" y="25"/>
                </a:cubicBezTo>
                <a:cubicBezTo>
                  <a:pt x="26" y="25"/>
                  <a:pt x="26" y="25"/>
                  <a:pt x="26" y="25"/>
                </a:cubicBezTo>
                <a:cubicBezTo>
                  <a:pt x="26" y="26"/>
                  <a:pt x="26" y="26"/>
                  <a:pt x="26" y="26"/>
                </a:cubicBezTo>
                <a:cubicBezTo>
                  <a:pt x="28" y="28"/>
                  <a:pt x="28" y="26"/>
                  <a:pt x="29" y="26"/>
                </a:cubicBezTo>
                <a:cubicBezTo>
                  <a:pt x="29" y="28"/>
                  <a:pt x="29" y="28"/>
                  <a:pt x="29" y="28"/>
                </a:cubicBezTo>
              </a:path>
            </a:pathLst>
          </a:custGeom>
          <a:noFill/>
          <a:ln w="12700" cap="rnd" cmpd="sng">
            <a:solidFill>
              <a:srgbClr val="D7501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4" name="Freeform 915"/>
          <p:cNvSpPr>
            <a:spLocks/>
          </p:cNvSpPr>
          <p:nvPr/>
        </p:nvSpPr>
        <p:spPr bwMode="auto">
          <a:xfrm>
            <a:off x="7666038" y="4802188"/>
            <a:ext cx="90487" cy="169862"/>
          </a:xfrm>
          <a:custGeom>
            <a:avLst/>
            <a:gdLst>
              <a:gd name="T0" fmla="*/ 100907 w 8"/>
              <a:gd name="T1" fmla="*/ 310704 h 17"/>
              <a:gd name="T2" fmla="*/ 56059 w 8"/>
              <a:gd name="T3" fmla="*/ 310704 h 17"/>
              <a:gd name="T4" fmla="*/ 44848 w 8"/>
              <a:gd name="T5" fmla="*/ 270613 h 17"/>
              <a:gd name="T6" fmla="*/ 44848 w 8"/>
              <a:gd name="T7" fmla="*/ 90204 h 17"/>
              <a:gd name="T8" fmla="*/ 100907 w 8"/>
              <a:gd name="T9" fmla="*/ 40091 h 17"/>
              <a:gd name="T10" fmla="*/ 123331 w 8"/>
              <a:gd name="T11" fmla="*/ 110250 h 17"/>
              <a:gd name="T12" fmla="*/ 156966 w 8"/>
              <a:gd name="T13" fmla="*/ 200454 h 17"/>
              <a:gd name="T14" fmla="*/ 100907 w 8"/>
              <a:gd name="T15" fmla="*/ 310704 h 17"/>
              <a:gd name="T16" fmla="*/ 100907 w 8"/>
              <a:gd name="T17" fmla="*/ 310704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17">
                <a:moveTo>
                  <a:pt x="5" y="17"/>
                </a:moveTo>
                <a:cubicBezTo>
                  <a:pt x="5" y="17"/>
                  <a:pt x="5" y="17"/>
                  <a:pt x="3" y="17"/>
                </a:cubicBezTo>
                <a:cubicBezTo>
                  <a:pt x="3" y="17"/>
                  <a:pt x="2" y="17"/>
                  <a:pt x="2" y="15"/>
                </a:cubicBezTo>
                <a:cubicBezTo>
                  <a:pt x="2" y="8"/>
                  <a:pt x="0" y="9"/>
                  <a:pt x="2" y="5"/>
                </a:cubicBezTo>
                <a:cubicBezTo>
                  <a:pt x="3" y="3"/>
                  <a:pt x="3" y="0"/>
                  <a:pt x="5" y="2"/>
                </a:cubicBezTo>
                <a:cubicBezTo>
                  <a:pt x="6" y="3"/>
                  <a:pt x="8" y="5"/>
                  <a:pt x="6" y="6"/>
                </a:cubicBezTo>
                <a:cubicBezTo>
                  <a:pt x="6" y="9"/>
                  <a:pt x="8" y="9"/>
                  <a:pt x="8" y="11"/>
                </a:cubicBezTo>
                <a:cubicBezTo>
                  <a:pt x="8" y="14"/>
                  <a:pt x="6" y="17"/>
                  <a:pt x="5" y="17"/>
                </a:cubicBezTo>
                <a:cubicBezTo>
                  <a:pt x="5" y="17"/>
                  <a:pt x="5" y="17"/>
                  <a:pt x="5" y="17"/>
                </a:cubicBezTo>
              </a:path>
            </a:pathLst>
          </a:custGeom>
          <a:noFill/>
          <a:ln w="12700" cap="rnd" cmpd="sng">
            <a:solidFill>
              <a:srgbClr val="D7501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 name="Freeform 916"/>
          <p:cNvSpPr>
            <a:spLocks/>
          </p:cNvSpPr>
          <p:nvPr/>
        </p:nvSpPr>
        <p:spPr bwMode="auto">
          <a:xfrm>
            <a:off x="8166100" y="4791075"/>
            <a:ext cx="58738" cy="71438"/>
          </a:xfrm>
          <a:custGeom>
            <a:avLst/>
            <a:gdLst>
              <a:gd name="T0" fmla="*/ 46130 w 5"/>
              <a:gd name="T1" fmla="*/ 132695 h 7"/>
              <a:gd name="T2" fmla="*/ 0 w 5"/>
              <a:gd name="T3" fmla="*/ 61244 h 7"/>
              <a:gd name="T4" fmla="*/ 46130 w 5"/>
              <a:gd name="T5" fmla="*/ 20415 h 7"/>
              <a:gd name="T6" fmla="*/ 57663 w 5"/>
              <a:gd name="T7" fmla="*/ 0 h 7"/>
              <a:gd name="T8" fmla="*/ 57663 w 5"/>
              <a:gd name="T9" fmla="*/ 71451 h 7"/>
              <a:gd name="T10" fmla="*/ 46130 w 5"/>
              <a:gd name="T11" fmla="*/ 132695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7">
                <a:moveTo>
                  <a:pt x="2" y="7"/>
                </a:moveTo>
                <a:cubicBezTo>
                  <a:pt x="0" y="7"/>
                  <a:pt x="2" y="3"/>
                  <a:pt x="0" y="3"/>
                </a:cubicBezTo>
                <a:cubicBezTo>
                  <a:pt x="2" y="1"/>
                  <a:pt x="0" y="1"/>
                  <a:pt x="2" y="1"/>
                </a:cubicBezTo>
                <a:cubicBezTo>
                  <a:pt x="3" y="3"/>
                  <a:pt x="2" y="0"/>
                  <a:pt x="3" y="0"/>
                </a:cubicBezTo>
                <a:cubicBezTo>
                  <a:pt x="5" y="0"/>
                  <a:pt x="3" y="3"/>
                  <a:pt x="3" y="4"/>
                </a:cubicBezTo>
                <a:cubicBezTo>
                  <a:pt x="3" y="4"/>
                  <a:pt x="2" y="6"/>
                  <a:pt x="2" y="7"/>
                </a:cubicBezTo>
              </a:path>
            </a:pathLst>
          </a:custGeom>
          <a:noFill/>
          <a:ln w="12700" cap="rnd" cmpd="sng">
            <a:solidFill>
              <a:srgbClr val="D7501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 name="Freeform 917"/>
          <p:cNvSpPr>
            <a:spLocks/>
          </p:cNvSpPr>
          <p:nvPr/>
        </p:nvSpPr>
        <p:spPr bwMode="auto">
          <a:xfrm>
            <a:off x="7699375" y="4818063"/>
            <a:ext cx="498475" cy="379412"/>
          </a:xfrm>
          <a:custGeom>
            <a:avLst/>
            <a:gdLst>
              <a:gd name="T0" fmla="*/ 883244 w 43"/>
              <a:gd name="T1" fmla="*/ 69862 h 38"/>
              <a:gd name="T2" fmla="*/ 848379 w 43"/>
              <a:gd name="T3" fmla="*/ 0 h 38"/>
              <a:gd name="T4" fmla="*/ 801892 w 43"/>
              <a:gd name="T5" fmla="*/ 69862 h 38"/>
              <a:gd name="T6" fmla="*/ 720541 w 43"/>
              <a:gd name="T7" fmla="*/ 159684 h 38"/>
              <a:gd name="T8" fmla="*/ 546217 w 43"/>
              <a:gd name="T9" fmla="*/ 269466 h 38"/>
              <a:gd name="T10" fmla="*/ 546217 w 43"/>
              <a:gd name="T11" fmla="*/ 329348 h 38"/>
              <a:gd name="T12" fmla="*/ 232433 w 43"/>
              <a:gd name="T13" fmla="*/ 359289 h 38"/>
              <a:gd name="T14" fmla="*/ 127838 w 43"/>
              <a:gd name="T15" fmla="*/ 359289 h 38"/>
              <a:gd name="T16" fmla="*/ 58108 w 43"/>
              <a:gd name="T17" fmla="*/ 329348 h 38"/>
              <a:gd name="T18" fmla="*/ 58108 w 43"/>
              <a:gd name="T19" fmla="*/ 269466 h 38"/>
              <a:gd name="T20" fmla="*/ 46487 w 43"/>
              <a:gd name="T21" fmla="*/ 269466 h 38"/>
              <a:gd name="T22" fmla="*/ 0 w 43"/>
              <a:gd name="T23" fmla="*/ 269466 h 38"/>
              <a:gd name="T24" fmla="*/ 58108 w 43"/>
              <a:gd name="T25" fmla="*/ 359289 h 38"/>
              <a:gd name="T26" fmla="*/ 127838 w 43"/>
              <a:gd name="T27" fmla="*/ 489032 h 38"/>
              <a:gd name="T28" fmla="*/ 313784 w 43"/>
              <a:gd name="T29" fmla="*/ 578854 h 38"/>
              <a:gd name="T30" fmla="*/ 720541 w 43"/>
              <a:gd name="T31" fmla="*/ 598814 h 38"/>
              <a:gd name="T32" fmla="*/ 732163 w 43"/>
              <a:gd name="T33" fmla="*/ 469071 h 38"/>
              <a:gd name="T34" fmla="*/ 732163 w 43"/>
              <a:gd name="T35" fmla="*/ 379249 h 38"/>
              <a:gd name="T36" fmla="*/ 801892 w 43"/>
              <a:gd name="T37" fmla="*/ 359289 h 38"/>
              <a:gd name="T38" fmla="*/ 801892 w 43"/>
              <a:gd name="T39" fmla="*/ 329348 h 38"/>
              <a:gd name="T40" fmla="*/ 801892 w 43"/>
              <a:gd name="T41" fmla="*/ 269466 h 38"/>
              <a:gd name="T42" fmla="*/ 848379 w 43"/>
              <a:gd name="T43" fmla="*/ 219565 h 38"/>
              <a:gd name="T44" fmla="*/ 906487 w 43"/>
              <a:gd name="T45" fmla="*/ 179644 h 38"/>
              <a:gd name="T46" fmla="*/ 883244 w 43"/>
              <a:gd name="T47" fmla="*/ 69862 h 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3" h="38">
                <a:moveTo>
                  <a:pt x="42" y="4"/>
                </a:moveTo>
                <a:cubicBezTo>
                  <a:pt x="40" y="4"/>
                  <a:pt x="42" y="0"/>
                  <a:pt x="40" y="0"/>
                </a:cubicBezTo>
                <a:cubicBezTo>
                  <a:pt x="38" y="6"/>
                  <a:pt x="40" y="0"/>
                  <a:pt x="38" y="4"/>
                </a:cubicBezTo>
                <a:cubicBezTo>
                  <a:pt x="37" y="6"/>
                  <a:pt x="35" y="6"/>
                  <a:pt x="34" y="9"/>
                </a:cubicBezTo>
                <a:cubicBezTo>
                  <a:pt x="31" y="12"/>
                  <a:pt x="28" y="15"/>
                  <a:pt x="26" y="15"/>
                </a:cubicBezTo>
                <a:cubicBezTo>
                  <a:pt x="26" y="17"/>
                  <a:pt x="29" y="15"/>
                  <a:pt x="26" y="18"/>
                </a:cubicBezTo>
                <a:cubicBezTo>
                  <a:pt x="23" y="23"/>
                  <a:pt x="17" y="18"/>
                  <a:pt x="11" y="20"/>
                </a:cubicBezTo>
                <a:cubicBezTo>
                  <a:pt x="6" y="21"/>
                  <a:pt x="6" y="21"/>
                  <a:pt x="6" y="20"/>
                </a:cubicBezTo>
                <a:cubicBezTo>
                  <a:pt x="6" y="17"/>
                  <a:pt x="5" y="18"/>
                  <a:pt x="3" y="18"/>
                </a:cubicBezTo>
                <a:cubicBezTo>
                  <a:pt x="0" y="18"/>
                  <a:pt x="3" y="15"/>
                  <a:pt x="3" y="15"/>
                </a:cubicBezTo>
                <a:cubicBezTo>
                  <a:pt x="3" y="14"/>
                  <a:pt x="2" y="15"/>
                  <a:pt x="2" y="15"/>
                </a:cubicBezTo>
                <a:cubicBezTo>
                  <a:pt x="2" y="15"/>
                  <a:pt x="2" y="15"/>
                  <a:pt x="0" y="15"/>
                </a:cubicBezTo>
                <a:cubicBezTo>
                  <a:pt x="0" y="18"/>
                  <a:pt x="0" y="18"/>
                  <a:pt x="3" y="20"/>
                </a:cubicBezTo>
                <a:cubicBezTo>
                  <a:pt x="6" y="23"/>
                  <a:pt x="6" y="23"/>
                  <a:pt x="6" y="27"/>
                </a:cubicBezTo>
                <a:cubicBezTo>
                  <a:pt x="8" y="30"/>
                  <a:pt x="6" y="30"/>
                  <a:pt x="15" y="32"/>
                </a:cubicBezTo>
                <a:cubicBezTo>
                  <a:pt x="25" y="33"/>
                  <a:pt x="32" y="38"/>
                  <a:pt x="34" y="33"/>
                </a:cubicBezTo>
                <a:cubicBezTo>
                  <a:pt x="34" y="32"/>
                  <a:pt x="32" y="30"/>
                  <a:pt x="35" y="26"/>
                </a:cubicBezTo>
                <a:cubicBezTo>
                  <a:pt x="37" y="21"/>
                  <a:pt x="37" y="23"/>
                  <a:pt x="35" y="21"/>
                </a:cubicBezTo>
                <a:cubicBezTo>
                  <a:pt x="35" y="21"/>
                  <a:pt x="37" y="21"/>
                  <a:pt x="38" y="20"/>
                </a:cubicBezTo>
                <a:cubicBezTo>
                  <a:pt x="42" y="20"/>
                  <a:pt x="40" y="18"/>
                  <a:pt x="38" y="18"/>
                </a:cubicBezTo>
                <a:cubicBezTo>
                  <a:pt x="37" y="18"/>
                  <a:pt x="38" y="18"/>
                  <a:pt x="38" y="15"/>
                </a:cubicBezTo>
                <a:cubicBezTo>
                  <a:pt x="38" y="12"/>
                  <a:pt x="38" y="9"/>
                  <a:pt x="40" y="12"/>
                </a:cubicBezTo>
                <a:cubicBezTo>
                  <a:pt x="42" y="15"/>
                  <a:pt x="40" y="12"/>
                  <a:pt x="43" y="10"/>
                </a:cubicBezTo>
                <a:cubicBezTo>
                  <a:pt x="43" y="7"/>
                  <a:pt x="43" y="6"/>
                  <a:pt x="42" y="4"/>
                </a:cubicBezTo>
              </a:path>
            </a:pathLst>
          </a:custGeom>
          <a:noFill/>
          <a:ln w="12700" cap="rnd" cmpd="sng">
            <a:solidFill>
              <a:srgbClr val="D7501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7" name="Freeform 918"/>
          <p:cNvSpPr>
            <a:spLocks/>
          </p:cNvSpPr>
          <p:nvPr/>
        </p:nvSpPr>
        <p:spPr bwMode="auto">
          <a:xfrm>
            <a:off x="8096250" y="4708525"/>
            <a:ext cx="101600" cy="60325"/>
          </a:xfrm>
          <a:custGeom>
            <a:avLst/>
            <a:gdLst>
              <a:gd name="T0" fmla="*/ 22780 w 9"/>
              <a:gd name="T1" fmla="*/ 110842 h 6"/>
              <a:gd name="T2" fmla="*/ 79729 w 9"/>
              <a:gd name="T3" fmla="*/ 60459 h 6"/>
              <a:gd name="T4" fmla="*/ 159458 w 9"/>
              <a:gd name="T5" fmla="*/ 20153 h 6"/>
              <a:gd name="T6" fmla="*/ 22780 w 9"/>
              <a:gd name="T7" fmla="*/ 11084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6">
                <a:moveTo>
                  <a:pt x="1" y="6"/>
                </a:moveTo>
                <a:cubicBezTo>
                  <a:pt x="0" y="5"/>
                  <a:pt x="4" y="5"/>
                  <a:pt x="4" y="3"/>
                </a:cubicBezTo>
                <a:cubicBezTo>
                  <a:pt x="4" y="1"/>
                  <a:pt x="9" y="0"/>
                  <a:pt x="8" y="1"/>
                </a:cubicBezTo>
                <a:cubicBezTo>
                  <a:pt x="6" y="5"/>
                  <a:pt x="1" y="6"/>
                  <a:pt x="1" y="6"/>
                </a:cubicBezTo>
              </a:path>
            </a:pathLst>
          </a:custGeom>
          <a:noFill/>
          <a:ln w="12700" cap="rnd" cmpd="sng">
            <a:solidFill>
              <a:srgbClr val="D7501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 name="Freeform 919"/>
          <p:cNvSpPr>
            <a:spLocks/>
          </p:cNvSpPr>
          <p:nvPr/>
        </p:nvSpPr>
        <p:spPr bwMode="auto">
          <a:xfrm>
            <a:off x="7435850" y="4422775"/>
            <a:ext cx="19050" cy="38100"/>
          </a:xfrm>
          <a:custGeom>
            <a:avLst/>
            <a:gdLst>
              <a:gd name="T0" fmla="*/ 28833 w 2"/>
              <a:gd name="T1" fmla="*/ 67328 h 4"/>
              <a:gd name="T2" fmla="*/ 0 w 2"/>
              <a:gd name="T3" fmla="*/ 19237 h 4"/>
              <a:gd name="T4" fmla="*/ 28833 w 2"/>
              <a:gd name="T5" fmla="*/ 67328 h 4"/>
              <a:gd name="T6" fmla="*/ 0 60000 65536"/>
              <a:gd name="T7" fmla="*/ 0 60000 65536"/>
              <a:gd name="T8" fmla="*/ 0 60000 65536"/>
            </a:gdLst>
            <a:ahLst/>
            <a:cxnLst>
              <a:cxn ang="T6">
                <a:pos x="T0" y="T1"/>
              </a:cxn>
              <a:cxn ang="T7">
                <a:pos x="T2" y="T3"/>
              </a:cxn>
              <a:cxn ang="T8">
                <a:pos x="T4" y="T5"/>
              </a:cxn>
            </a:cxnLst>
            <a:rect l="0" t="0" r="r" b="b"/>
            <a:pathLst>
              <a:path w="2" h="4">
                <a:moveTo>
                  <a:pt x="2" y="4"/>
                </a:moveTo>
                <a:cubicBezTo>
                  <a:pt x="0" y="4"/>
                  <a:pt x="0" y="1"/>
                  <a:pt x="0" y="1"/>
                </a:cubicBezTo>
                <a:cubicBezTo>
                  <a:pt x="0" y="0"/>
                  <a:pt x="2" y="3"/>
                  <a:pt x="2" y="4"/>
                </a:cubicBezTo>
              </a:path>
            </a:pathLst>
          </a:custGeom>
          <a:noFill/>
          <a:ln w="12700" cap="rnd" cmpd="sng">
            <a:solidFill>
              <a:srgbClr val="D7501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 name="Freeform 920"/>
          <p:cNvSpPr>
            <a:spLocks/>
          </p:cNvSpPr>
          <p:nvPr/>
        </p:nvSpPr>
        <p:spPr bwMode="auto">
          <a:xfrm>
            <a:off x="6218238" y="4141788"/>
            <a:ext cx="71437" cy="142875"/>
          </a:xfrm>
          <a:custGeom>
            <a:avLst/>
            <a:gdLst>
              <a:gd name="T0" fmla="*/ 82223 w 6"/>
              <a:gd name="T1" fmla="*/ 61245 h 14"/>
              <a:gd name="T2" fmla="*/ 82223 w 6"/>
              <a:gd name="T3" fmla="*/ 204151 h 14"/>
              <a:gd name="T4" fmla="*/ 0 w 6"/>
              <a:gd name="T5" fmla="*/ 265397 h 14"/>
              <a:gd name="T6" fmla="*/ 0 w 6"/>
              <a:gd name="T7" fmla="*/ 244982 h 14"/>
              <a:gd name="T8" fmla="*/ 23492 w 6"/>
              <a:gd name="T9" fmla="*/ 153114 h 14"/>
              <a:gd name="T10" fmla="*/ 0 w 6"/>
              <a:gd name="T11" fmla="*/ 153114 h 14"/>
              <a:gd name="T12" fmla="*/ 23492 w 6"/>
              <a:gd name="T13" fmla="*/ 153114 h 14"/>
              <a:gd name="T14" fmla="*/ 23492 w 6"/>
              <a:gd name="T15" fmla="*/ 40830 h 14"/>
              <a:gd name="T16" fmla="*/ 82223 w 6"/>
              <a:gd name="T17" fmla="*/ 61245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4">
                <a:moveTo>
                  <a:pt x="4" y="3"/>
                </a:moveTo>
                <a:cubicBezTo>
                  <a:pt x="4" y="5"/>
                  <a:pt x="6" y="10"/>
                  <a:pt x="4" y="11"/>
                </a:cubicBezTo>
                <a:cubicBezTo>
                  <a:pt x="3" y="13"/>
                  <a:pt x="3" y="14"/>
                  <a:pt x="0" y="14"/>
                </a:cubicBezTo>
                <a:cubicBezTo>
                  <a:pt x="0" y="13"/>
                  <a:pt x="0" y="13"/>
                  <a:pt x="0" y="13"/>
                </a:cubicBezTo>
                <a:cubicBezTo>
                  <a:pt x="0" y="11"/>
                  <a:pt x="3" y="10"/>
                  <a:pt x="1" y="8"/>
                </a:cubicBezTo>
                <a:cubicBezTo>
                  <a:pt x="1" y="8"/>
                  <a:pt x="0" y="10"/>
                  <a:pt x="0" y="8"/>
                </a:cubicBezTo>
                <a:cubicBezTo>
                  <a:pt x="1" y="8"/>
                  <a:pt x="1" y="8"/>
                  <a:pt x="1" y="8"/>
                </a:cubicBezTo>
                <a:cubicBezTo>
                  <a:pt x="1" y="7"/>
                  <a:pt x="0" y="3"/>
                  <a:pt x="1" y="2"/>
                </a:cubicBezTo>
                <a:cubicBezTo>
                  <a:pt x="3" y="0"/>
                  <a:pt x="4" y="3"/>
                  <a:pt x="4" y="3"/>
                </a:cubicBezTo>
              </a:path>
            </a:pathLst>
          </a:custGeom>
          <a:noFill/>
          <a:ln w="12700" cap="rnd" cmpd="sng">
            <a:solidFill>
              <a:srgbClr val="D7501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0" name="Freeform 921"/>
          <p:cNvSpPr>
            <a:spLocks/>
          </p:cNvSpPr>
          <p:nvPr/>
        </p:nvSpPr>
        <p:spPr bwMode="auto">
          <a:xfrm>
            <a:off x="6161088" y="4076700"/>
            <a:ext cx="128587" cy="384175"/>
          </a:xfrm>
          <a:custGeom>
            <a:avLst/>
            <a:gdLst>
              <a:gd name="T0" fmla="*/ 186380 w 11"/>
              <a:gd name="T1" fmla="*/ 177576 h 39"/>
              <a:gd name="T2" fmla="*/ 186380 w 11"/>
              <a:gd name="T3" fmla="*/ 157845 h 39"/>
              <a:gd name="T4" fmla="*/ 232975 w 11"/>
              <a:gd name="T5" fmla="*/ 108519 h 39"/>
              <a:gd name="T6" fmla="*/ 232975 w 11"/>
              <a:gd name="T7" fmla="*/ 69057 h 39"/>
              <a:gd name="T8" fmla="*/ 232975 w 11"/>
              <a:gd name="T9" fmla="*/ 19731 h 39"/>
              <a:gd name="T10" fmla="*/ 232975 w 11"/>
              <a:gd name="T11" fmla="*/ 19731 h 39"/>
              <a:gd name="T12" fmla="*/ 232975 w 11"/>
              <a:gd name="T13" fmla="*/ 19731 h 39"/>
              <a:gd name="T14" fmla="*/ 186380 w 11"/>
              <a:gd name="T15" fmla="*/ 19731 h 39"/>
              <a:gd name="T16" fmla="*/ 186380 w 11"/>
              <a:gd name="T17" fmla="*/ 49327 h 39"/>
              <a:gd name="T18" fmla="*/ 128136 w 11"/>
              <a:gd name="T19" fmla="*/ 49327 h 39"/>
              <a:gd name="T20" fmla="*/ 46595 w 11"/>
              <a:gd name="T21" fmla="*/ 315691 h 39"/>
              <a:gd name="T22" fmla="*/ 0 w 11"/>
              <a:gd name="T23" fmla="*/ 374883 h 39"/>
              <a:gd name="T24" fmla="*/ 0 w 11"/>
              <a:gd name="T25" fmla="*/ 404479 h 39"/>
              <a:gd name="T26" fmla="*/ 104839 w 11"/>
              <a:gd name="T27" fmla="*/ 690573 h 39"/>
              <a:gd name="T28" fmla="*/ 104839 w 11"/>
              <a:gd name="T29" fmla="*/ 690573 h 39"/>
              <a:gd name="T30" fmla="*/ 128136 w 11"/>
              <a:gd name="T31" fmla="*/ 582055 h 39"/>
              <a:gd name="T32" fmla="*/ 186380 w 11"/>
              <a:gd name="T33" fmla="*/ 404479 h 39"/>
              <a:gd name="T34" fmla="*/ 186380 w 11"/>
              <a:gd name="T35" fmla="*/ 315691 h 39"/>
              <a:gd name="T36" fmla="*/ 104839 w 11"/>
              <a:gd name="T37" fmla="*/ 374883 h 39"/>
              <a:gd name="T38" fmla="*/ 104839 w 11"/>
              <a:gd name="T39" fmla="*/ 355152 h 39"/>
              <a:gd name="T40" fmla="*/ 128136 w 11"/>
              <a:gd name="T41" fmla="*/ 266364 h 39"/>
              <a:gd name="T42" fmla="*/ 104839 w 11"/>
              <a:gd name="T43" fmla="*/ 266364 h 39"/>
              <a:gd name="T44" fmla="*/ 128136 w 11"/>
              <a:gd name="T45" fmla="*/ 266364 h 39"/>
              <a:gd name="T46" fmla="*/ 128136 w 11"/>
              <a:gd name="T47" fmla="*/ 157845 h 39"/>
              <a:gd name="T48" fmla="*/ 186380 w 11"/>
              <a:gd name="T49" fmla="*/ 177576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 h="39">
                <a:moveTo>
                  <a:pt x="9" y="10"/>
                </a:moveTo>
                <a:cubicBezTo>
                  <a:pt x="9" y="9"/>
                  <a:pt x="9" y="9"/>
                  <a:pt x="9" y="9"/>
                </a:cubicBezTo>
                <a:cubicBezTo>
                  <a:pt x="9" y="7"/>
                  <a:pt x="9" y="6"/>
                  <a:pt x="11" y="6"/>
                </a:cubicBezTo>
                <a:cubicBezTo>
                  <a:pt x="11" y="6"/>
                  <a:pt x="11" y="6"/>
                  <a:pt x="11" y="4"/>
                </a:cubicBezTo>
                <a:cubicBezTo>
                  <a:pt x="11" y="4"/>
                  <a:pt x="11" y="3"/>
                  <a:pt x="11" y="1"/>
                </a:cubicBezTo>
                <a:cubicBezTo>
                  <a:pt x="11" y="1"/>
                  <a:pt x="11" y="1"/>
                  <a:pt x="11" y="1"/>
                </a:cubicBezTo>
                <a:cubicBezTo>
                  <a:pt x="11" y="1"/>
                  <a:pt x="11" y="1"/>
                  <a:pt x="11" y="1"/>
                </a:cubicBezTo>
                <a:cubicBezTo>
                  <a:pt x="9" y="1"/>
                  <a:pt x="9" y="0"/>
                  <a:pt x="9" y="1"/>
                </a:cubicBezTo>
                <a:cubicBezTo>
                  <a:pt x="9" y="3"/>
                  <a:pt x="9" y="3"/>
                  <a:pt x="9" y="3"/>
                </a:cubicBezTo>
                <a:cubicBezTo>
                  <a:pt x="9" y="3"/>
                  <a:pt x="8" y="3"/>
                  <a:pt x="6" y="3"/>
                </a:cubicBezTo>
                <a:cubicBezTo>
                  <a:pt x="5" y="6"/>
                  <a:pt x="3" y="17"/>
                  <a:pt x="2" y="18"/>
                </a:cubicBezTo>
                <a:cubicBezTo>
                  <a:pt x="3" y="18"/>
                  <a:pt x="0" y="21"/>
                  <a:pt x="0" y="21"/>
                </a:cubicBezTo>
                <a:cubicBezTo>
                  <a:pt x="0" y="23"/>
                  <a:pt x="0" y="23"/>
                  <a:pt x="0" y="23"/>
                </a:cubicBezTo>
                <a:cubicBezTo>
                  <a:pt x="2" y="27"/>
                  <a:pt x="3" y="33"/>
                  <a:pt x="5" y="39"/>
                </a:cubicBezTo>
                <a:cubicBezTo>
                  <a:pt x="5" y="39"/>
                  <a:pt x="5" y="39"/>
                  <a:pt x="5" y="39"/>
                </a:cubicBezTo>
                <a:cubicBezTo>
                  <a:pt x="5" y="39"/>
                  <a:pt x="6" y="35"/>
                  <a:pt x="6" y="33"/>
                </a:cubicBezTo>
                <a:cubicBezTo>
                  <a:pt x="6" y="29"/>
                  <a:pt x="9" y="24"/>
                  <a:pt x="9" y="23"/>
                </a:cubicBezTo>
                <a:cubicBezTo>
                  <a:pt x="9" y="21"/>
                  <a:pt x="9" y="20"/>
                  <a:pt x="9" y="18"/>
                </a:cubicBezTo>
                <a:cubicBezTo>
                  <a:pt x="8" y="20"/>
                  <a:pt x="8" y="21"/>
                  <a:pt x="5" y="21"/>
                </a:cubicBezTo>
                <a:cubicBezTo>
                  <a:pt x="5" y="20"/>
                  <a:pt x="5" y="20"/>
                  <a:pt x="5" y="20"/>
                </a:cubicBezTo>
                <a:cubicBezTo>
                  <a:pt x="5" y="18"/>
                  <a:pt x="8" y="17"/>
                  <a:pt x="6" y="15"/>
                </a:cubicBezTo>
                <a:cubicBezTo>
                  <a:pt x="6" y="15"/>
                  <a:pt x="5" y="17"/>
                  <a:pt x="5" y="15"/>
                </a:cubicBezTo>
                <a:cubicBezTo>
                  <a:pt x="6" y="15"/>
                  <a:pt x="6" y="15"/>
                  <a:pt x="6" y="15"/>
                </a:cubicBezTo>
                <a:cubicBezTo>
                  <a:pt x="6" y="13"/>
                  <a:pt x="5" y="10"/>
                  <a:pt x="6" y="9"/>
                </a:cubicBezTo>
                <a:cubicBezTo>
                  <a:pt x="8" y="7"/>
                  <a:pt x="9" y="10"/>
                  <a:pt x="9" y="10"/>
                </a:cubicBezTo>
              </a:path>
            </a:pathLst>
          </a:custGeom>
          <a:noFill/>
          <a:ln w="12700" cap="rnd" cmpd="sng">
            <a:solidFill>
              <a:srgbClr val="D7501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1" name="Freeform 922"/>
          <p:cNvSpPr>
            <a:spLocks/>
          </p:cNvSpPr>
          <p:nvPr/>
        </p:nvSpPr>
        <p:spPr bwMode="auto">
          <a:xfrm>
            <a:off x="6135688" y="4252913"/>
            <a:ext cx="57150" cy="49212"/>
          </a:xfrm>
          <a:custGeom>
            <a:avLst/>
            <a:gdLst>
              <a:gd name="T0" fmla="*/ 80728 w 5"/>
              <a:gd name="T1" fmla="*/ 0 h 5"/>
              <a:gd name="T2" fmla="*/ 0 w 5"/>
              <a:gd name="T3" fmla="*/ 49466 h 5"/>
              <a:gd name="T4" fmla="*/ 46130 w 5"/>
              <a:gd name="T5" fmla="*/ 89039 h 5"/>
              <a:gd name="T6" fmla="*/ 46130 w 5"/>
              <a:gd name="T7" fmla="*/ 49466 h 5"/>
              <a:gd name="T8" fmla="*/ 80728 w 5"/>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4" y="0"/>
                </a:moveTo>
                <a:cubicBezTo>
                  <a:pt x="2" y="1"/>
                  <a:pt x="2" y="1"/>
                  <a:pt x="0" y="3"/>
                </a:cubicBezTo>
                <a:cubicBezTo>
                  <a:pt x="0" y="3"/>
                  <a:pt x="0" y="5"/>
                  <a:pt x="2" y="5"/>
                </a:cubicBezTo>
                <a:cubicBezTo>
                  <a:pt x="2" y="3"/>
                  <a:pt x="2" y="3"/>
                  <a:pt x="2" y="3"/>
                </a:cubicBezTo>
                <a:cubicBezTo>
                  <a:pt x="2" y="3"/>
                  <a:pt x="5" y="0"/>
                  <a:pt x="4" y="0"/>
                </a:cubicBezTo>
              </a:path>
            </a:pathLst>
          </a:custGeom>
          <a:noFill/>
          <a:ln w="12700" cap="rnd" cmpd="sng">
            <a:solidFill>
              <a:srgbClr val="D7501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3102" name="Picture 94" descr="logo.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800600"/>
            <a:ext cx="3810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3" name="Picture 95" descr="logo.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038600"/>
            <a:ext cx="3810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4" name="Picture 96" descr="logo.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4724400"/>
            <a:ext cx="24447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5" name="Picture 97" descr="logo.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343400"/>
            <a:ext cx="24447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6" name="Picture 98" descr="logo.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4876800"/>
            <a:ext cx="24447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7" name="Picture 99" descr="logo.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4724400"/>
            <a:ext cx="24447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TextBox 100"/>
          <p:cNvSpPr txBox="1"/>
          <p:nvPr/>
        </p:nvSpPr>
        <p:spPr>
          <a:xfrm>
            <a:off x="381000" y="1295400"/>
            <a:ext cx="8305800" cy="584200"/>
          </a:xfrm>
          <a:prstGeom prst="rect">
            <a:avLst/>
          </a:prstGeom>
          <a:noFill/>
        </p:spPr>
        <p:txBody>
          <a:bodyPr>
            <a:spAutoFit/>
          </a:bodyPr>
          <a:lstStyle/>
          <a:p>
            <a:pPr marL="285750" indent="-285750">
              <a:buSzPct val="115000"/>
              <a:buFontTx/>
              <a:buBlip>
                <a:blip r:embed="rId2"/>
              </a:buBlip>
              <a:defRPr/>
            </a:pPr>
            <a:r>
              <a:rPr lang="en-US" sz="1600" dirty="0">
                <a:solidFill>
                  <a:schemeClr val="bg1">
                    <a:lumMod val="50000"/>
                  </a:schemeClr>
                </a:solidFill>
                <a:latin typeface="Century Gothic"/>
                <a:cs typeface="Century Gothic"/>
              </a:rPr>
              <a:t>Estarta Solutions is a regional IT provider and innovator, focusing on the delivery of Microsoft and Cisco solutions for the public and commercial sectors</a:t>
            </a:r>
          </a:p>
        </p:txBody>
      </p:sp>
      <p:sp>
        <p:nvSpPr>
          <p:cNvPr id="103" name="TextBox 102"/>
          <p:cNvSpPr txBox="1"/>
          <p:nvPr/>
        </p:nvSpPr>
        <p:spPr>
          <a:xfrm>
            <a:off x="381000" y="2057400"/>
            <a:ext cx="4648200" cy="4724400"/>
          </a:xfrm>
          <a:prstGeom prst="rect">
            <a:avLst/>
          </a:prstGeom>
          <a:noFill/>
        </p:spPr>
        <p:txBody>
          <a:bodyPr>
            <a:spAutoFit/>
          </a:bodyPr>
          <a:lstStyle/>
          <a:p>
            <a:pPr marL="285750" indent="-285750">
              <a:buSzPct val="125000"/>
              <a:buFontTx/>
              <a:buBlip>
                <a:blip r:embed="rId2"/>
              </a:buBlip>
              <a:defRPr/>
            </a:pPr>
            <a:r>
              <a:rPr lang="en-US" sz="1400" b="1" dirty="0">
                <a:solidFill>
                  <a:schemeClr val="bg1">
                    <a:lumMod val="50000"/>
                  </a:schemeClr>
                </a:solidFill>
                <a:latin typeface="Century Gothic"/>
                <a:cs typeface="Century Gothic"/>
              </a:rPr>
              <a:t>World Class Quality </a:t>
            </a:r>
          </a:p>
          <a:p>
            <a:pPr marL="742950" lvl="1" indent="-285750">
              <a:spcBef>
                <a:spcPts val="600"/>
              </a:spcBef>
              <a:buSzPct val="125000"/>
              <a:buFont typeface="Arial"/>
              <a:buChar char="•"/>
              <a:defRPr/>
            </a:pPr>
            <a:r>
              <a:rPr lang="en-US" sz="1200" dirty="0">
                <a:solidFill>
                  <a:schemeClr val="bg1">
                    <a:lumMod val="50000"/>
                  </a:schemeClr>
                </a:solidFill>
                <a:latin typeface="Century Gothic"/>
                <a:cs typeface="Century Gothic"/>
              </a:rPr>
              <a:t>ISO 9001 Certification for global services </a:t>
            </a:r>
          </a:p>
          <a:p>
            <a:pPr marL="742950" lvl="1" indent="-285750">
              <a:buSzPct val="125000"/>
              <a:buFont typeface="Arial"/>
              <a:buChar char="•"/>
              <a:defRPr/>
            </a:pPr>
            <a:r>
              <a:rPr lang="en-US" sz="1200" dirty="0">
                <a:solidFill>
                  <a:schemeClr val="bg1">
                    <a:lumMod val="50000"/>
                  </a:schemeClr>
                </a:solidFill>
                <a:latin typeface="Century Gothic"/>
                <a:cs typeface="Century Gothic"/>
              </a:rPr>
              <a:t>CMMI Level 3 (Capability Maturity Model Integration) for software development </a:t>
            </a:r>
          </a:p>
          <a:p>
            <a:pPr marL="285750" indent="-285750">
              <a:buSzPct val="125000"/>
              <a:buFontTx/>
              <a:buBlip>
                <a:blip r:embed="rId2"/>
              </a:buBlip>
              <a:defRPr/>
            </a:pPr>
            <a:endParaRPr lang="en-US" sz="1400" dirty="0">
              <a:solidFill>
                <a:schemeClr val="bg1">
                  <a:lumMod val="50000"/>
                </a:schemeClr>
              </a:solidFill>
              <a:latin typeface="Century Gothic"/>
              <a:cs typeface="Century Gothic"/>
            </a:endParaRPr>
          </a:p>
          <a:p>
            <a:pPr marL="285750" indent="-285750">
              <a:buSzPct val="125000"/>
              <a:buFontTx/>
              <a:buBlip>
                <a:blip r:embed="rId2"/>
              </a:buBlip>
              <a:defRPr/>
            </a:pPr>
            <a:r>
              <a:rPr lang="en-US" sz="1400" b="1" dirty="0">
                <a:solidFill>
                  <a:schemeClr val="bg1">
                    <a:lumMod val="50000"/>
                  </a:schemeClr>
                </a:solidFill>
                <a:latin typeface="Century Gothic"/>
                <a:cs typeface="Century Gothic"/>
              </a:rPr>
              <a:t>Technical Excellence </a:t>
            </a:r>
          </a:p>
          <a:p>
            <a:pPr marL="742950" lvl="1" indent="-285750">
              <a:spcBef>
                <a:spcPts val="600"/>
              </a:spcBef>
              <a:buSzPct val="125000"/>
              <a:buFont typeface="Arial"/>
              <a:buChar char="•"/>
              <a:defRPr/>
            </a:pPr>
            <a:r>
              <a:rPr lang="en-US" sz="1200" dirty="0">
                <a:solidFill>
                  <a:schemeClr val="bg1">
                    <a:lumMod val="50000"/>
                  </a:schemeClr>
                </a:solidFill>
                <a:latin typeface="Century Gothic"/>
                <a:cs typeface="Century Gothic"/>
              </a:rPr>
              <a:t>20 years of experience in Middle-east, United States and Europe</a:t>
            </a:r>
          </a:p>
          <a:p>
            <a:pPr marL="742950" lvl="1" indent="-285750">
              <a:spcBef>
                <a:spcPts val="0"/>
              </a:spcBef>
              <a:buSzPct val="125000"/>
              <a:buFont typeface="Arial"/>
              <a:buChar char="•"/>
              <a:defRPr/>
            </a:pPr>
            <a:r>
              <a:rPr lang="en-US" sz="1200" dirty="0">
                <a:solidFill>
                  <a:schemeClr val="bg1">
                    <a:lumMod val="50000"/>
                  </a:schemeClr>
                </a:solidFill>
                <a:latin typeface="Century Gothic"/>
                <a:cs typeface="Century Gothic"/>
              </a:rPr>
              <a:t>A team of highly-specialized experts certified in various Microsoft and Cisco technologies</a:t>
            </a:r>
          </a:p>
          <a:p>
            <a:pPr marL="742950" lvl="1" indent="-285750">
              <a:spcBef>
                <a:spcPts val="0"/>
              </a:spcBef>
              <a:buSzPct val="125000"/>
              <a:buFont typeface="Arial"/>
              <a:buChar char="•"/>
              <a:defRPr/>
            </a:pPr>
            <a:r>
              <a:rPr lang="en-US" sz="1200" dirty="0">
                <a:solidFill>
                  <a:schemeClr val="bg1">
                    <a:lumMod val="50000"/>
                  </a:schemeClr>
                </a:solidFill>
                <a:latin typeface="Century Gothic"/>
                <a:cs typeface="Century Gothic"/>
              </a:rPr>
              <a:t>A R&amp;D team developing unique intellectual property for the benefit of our customers</a:t>
            </a:r>
          </a:p>
          <a:p>
            <a:pPr marL="285750" indent="-285750">
              <a:buSzPct val="125000"/>
              <a:buFontTx/>
              <a:buBlip>
                <a:blip r:embed="rId2"/>
              </a:buBlip>
              <a:defRPr/>
            </a:pPr>
            <a:endParaRPr lang="en-US" sz="1400" dirty="0">
              <a:solidFill>
                <a:schemeClr val="bg1">
                  <a:lumMod val="50000"/>
                </a:schemeClr>
              </a:solidFill>
              <a:latin typeface="Century Gothic"/>
              <a:cs typeface="Century Gothic"/>
            </a:endParaRPr>
          </a:p>
          <a:p>
            <a:pPr marL="285750" indent="-285750">
              <a:buSzPct val="125000"/>
              <a:buFontTx/>
              <a:buBlip>
                <a:blip r:embed="rId2"/>
              </a:buBlip>
              <a:defRPr/>
            </a:pPr>
            <a:r>
              <a:rPr lang="en-US" sz="1400" b="1" dirty="0">
                <a:solidFill>
                  <a:schemeClr val="bg1">
                    <a:lumMod val="50000"/>
                  </a:schemeClr>
                </a:solidFill>
                <a:latin typeface="Century Gothic"/>
                <a:cs typeface="Century Gothic"/>
              </a:rPr>
              <a:t>Regional Presence </a:t>
            </a:r>
          </a:p>
          <a:p>
            <a:pPr marL="742950" lvl="1" indent="-285750">
              <a:spcBef>
                <a:spcPts val="600"/>
              </a:spcBef>
              <a:buSzPct val="125000"/>
              <a:buFont typeface="Arial"/>
              <a:buChar char="•"/>
              <a:defRPr/>
            </a:pPr>
            <a:r>
              <a:rPr lang="en-US" sz="1200" dirty="0">
                <a:solidFill>
                  <a:schemeClr val="bg1">
                    <a:lumMod val="50000"/>
                  </a:schemeClr>
                </a:solidFill>
                <a:latin typeface="Century Gothic"/>
                <a:cs typeface="Century Gothic"/>
              </a:rPr>
              <a:t>Offices in Amman, Riyadh, Abu Dhabi, Dubai, Doha and Kuwait City</a:t>
            </a:r>
          </a:p>
          <a:p>
            <a:pPr marL="742950" lvl="1" indent="-285750">
              <a:spcBef>
                <a:spcPts val="0"/>
              </a:spcBef>
              <a:buSzPct val="125000"/>
              <a:buFont typeface="Arial"/>
              <a:buChar char="•"/>
              <a:defRPr/>
            </a:pPr>
            <a:r>
              <a:rPr lang="en-US" sz="1200" dirty="0">
                <a:solidFill>
                  <a:schemeClr val="bg1">
                    <a:lumMod val="50000"/>
                  </a:schemeClr>
                </a:solidFill>
                <a:latin typeface="Century Gothic"/>
                <a:cs typeface="Century Gothic"/>
              </a:rPr>
              <a:t>Estarta understands the local culture and language</a:t>
            </a:r>
          </a:p>
          <a:p>
            <a:pPr marL="171450" indent="-171450">
              <a:buSzPct val="125000"/>
              <a:buFontTx/>
              <a:buBlip>
                <a:blip r:embed="rId2"/>
              </a:buBlip>
              <a:defRPr/>
            </a:pPr>
            <a:endParaRPr lang="en-US" sz="1200" dirty="0">
              <a:solidFill>
                <a:schemeClr val="bg1">
                  <a:lumMod val="50000"/>
                </a:schemeClr>
              </a:solidFill>
              <a:latin typeface="Century Gothic"/>
              <a:cs typeface="Century Gothic"/>
            </a:endParaRPr>
          </a:p>
          <a:p>
            <a:pPr marL="285750" indent="-285750">
              <a:buSzPct val="125000"/>
              <a:buFontTx/>
              <a:buBlip>
                <a:blip r:embed="rId2"/>
              </a:buBlip>
              <a:defRPr/>
            </a:pPr>
            <a:r>
              <a:rPr lang="en-US" sz="1400" b="1" dirty="0">
                <a:solidFill>
                  <a:schemeClr val="bg1">
                    <a:lumMod val="50000"/>
                  </a:schemeClr>
                </a:solidFill>
                <a:latin typeface="Century Gothic"/>
                <a:cs typeface="Century Gothic"/>
              </a:rPr>
              <a:t>Industry knowledge</a:t>
            </a:r>
          </a:p>
          <a:p>
            <a:pPr marL="714375" lvl="1" indent="-257175">
              <a:spcBef>
                <a:spcPts val="600"/>
              </a:spcBef>
              <a:buSzPct val="125000"/>
              <a:buFont typeface="Arial"/>
              <a:buChar char="•"/>
              <a:defRPr/>
            </a:pPr>
            <a:r>
              <a:rPr lang="en-US" sz="1200" dirty="0">
                <a:solidFill>
                  <a:schemeClr val="bg1">
                    <a:lumMod val="50000"/>
                  </a:schemeClr>
                </a:solidFill>
                <a:latin typeface="Century Gothic"/>
                <a:cs typeface="Century Gothic"/>
              </a:rPr>
              <a:t>Solutions geared for specific industries</a:t>
            </a:r>
          </a:p>
          <a:p>
            <a:pPr marL="171450" indent="-171450">
              <a:buSzPct val="125000"/>
              <a:buFontTx/>
              <a:buBlip>
                <a:blip r:embed="rId2"/>
              </a:buBlip>
              <a:defRPr/>
            </a:pPr>
            <a:endParaRPr lang="en-US" sz="1200" dirty="0">
              <a:solidFill>
                <a:schemeClr val="bg1">
                  <a:lumMod val="50000"/>
                </a:schemeClr>
              </a:solidFill>
              <a:latin typeface="Century Gothic"/>
              <a:cs typeface="Century Gothic"/>
            </a:endParaRPr>
          </a:p>
        </p:txBody>
      </p:sp>
      <p:pic>
        <p:nvPicPr>
          <p:cNvPr id="3110" name="Picture 37" descr="logo.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37325" y="5181600"/>
            <a:ext cx="24447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38"/>
          <p:cNvSpPr/>
          <p:nvPr/>
        </p:nvSpPr>
        <p:spPr>
          <a:xfrm>
            <a:off x="0" y="6629400"/>
            <a:ext cx="91440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0" y="6629400"/>
            <a:ext cx="91440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ooter Placeholder 4"/>
          <p:cNvSpPr txBox="1">
            <a:spLocks/>
          </p:cNvSpPr>
          <p:nvPr/>
        </p:nvSpPr>
        <p:spPr>
          <a:xfrm>
            <a:off x="0" y="6569075"/>
            <a:ext cx="7010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Copyright © 2012 Estarta Solutions. All rights reserved.</a:t>
            </a:r>
            <a:endParaRPr lang="en-US" dirty="0"/>
          </a:p>
        </p:txBody>
      </p:sp>
      <p:sp>
        <p:nvSpPr>
          <p:cNvPr id="42" name="Slide Number Placeholder 5"/>
          <p:cNvSpPr>
            <a:spLocks noGrp="1"/>
          </p:cNvSpPr>
          <p:nvPr>
            <p:ph type="sldNum" sz="quarter" idx="12"/>
          </p:nvPr>
        </p:nvSpPr>
        <p:spPr>
          <a:xfrm>
            <a:off x="7010400" y="6569075"/>
            <a:ext cx="2133600" cy="365125"/>
          </a:xfrm>
        </p:spPr>
        <p:txBody>
          <a:bodyPr/>
          <a:lstStyle/>
          <a:p>
            <a:fld id="{B9E5EA0B-7B42-4005-A395-2F07A0C81D76}" type="slidenum">
              <a:rPr lang="en-US" smtClean="0"/>
              <a:pPr/>
              <a:t>2</a:t>
            </a:fld>
            <a:endParaRPr lang="en-US" dirty="0"/>
          </a:p>
        </p:txBody>
      </p:sp>
    </p:spTree>
    <p:extLst>
      <p:ext uri="{BB962C8B-B14F-4D97-AF65-F5344CB8AC3E}">
        <p14:creationId xmlns:p14="http://schemas.microsoft.com/office/powerpoint/2010/main" val="2421317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800600"/>
            <a:ext cx="5486400" cy="566738"/>
          </a:xfrm>
        </p:spPr>
        <p:txBody>
          <a:bodyPr/>
          <a:lstStyle/>
          <a:p>
            <a:pPr algn="ctr"/>
            <a:r>
              <a:rPr lang="en-US" sz="2800" dirty="0">
                <a:solidFill>
                  <a:srgbClr val="FF0000"/>
                </a:solidFill>
                <a:latin typeface="Century Gothic" pitchFamily="34" charset="0"/>
              </a:rPr>
              <a:t>Questions and Answers</a:t>
            </a:r>
          </a:p>
        </p:txBody>
      </p:sp>
      <p:pic>
        <p:nvPicPr>
          <p:cNvPr id="9" name="Picture 2"/>
          <p:cNvPicPr>
            <a:picLocks noGrp="1" noChangeAspect="1" noChangeArrowheads="1"/>
          </p:cNvPicPr>
          <p:nvPr>
            <p:ph type="pic" idx="1"/>
          </p:nvPr>
        </p:nvPicPr>
        <p:blipFill>
          <a:blip r:embed="rId2">
            <a:clrChange>
              <a:clrFrom>
                <a:srgbClr val="FFFFFF"/>
              </a:clrFrom>
              <a:clrTo>
                <a:srgbClr val="FFFFFF">
                  <a:alpha val="0"/>
                </a:srgbClr>
              </a:clrTo>
            </a:clrChange>
          </a:blip>
          <a:srcRect t="82" b="82"/>
          <a:stretch>
            <a:fillRect/>
          </a:stretch>
        </p:blipFill>
        <p:spPr bwMode="auto">
          <a:xfrm>
            <a:off x="2286000" y="762000"/>
            <a:ext cx="5486400" cy="4114800"/>
          </a:xfrm>
          <a:prstGeom prst="rect">
            <a:avLst/>
          </a:prstGeom>
          <a:noFill/>
          <a:ln w="9525">
            <a:noFill/>
            <a:miter lim="800000"/>
            <a:headEnd/>
            <a:tailEnd/>
          </a:ln>
          <a:effectLst/>
        </p:spPr>
      </p:pic>
      <p:sp>
        <p:nvSpPr>
          <p:cNvPr id="2" name="Footer Placeholder 1"/>
          <p:cNvSpPr>
            <a:spLocks noGrp="1"/>
          </p:cNvSpPr>
          <p:nvPr>
            <p:ph type="ftr" sz="quarter" idx="10"/>
          </p:nvPr>
        </p:nvSpPr>
        <p:spPr>
          <a:xfrm>
            <a:off x="0" y="6569075"/>
            <a:ext cx="4267200" cy="365125"/>
          </a:xfrm>
        </p:spPr>
        <p:txBody>
          <a:bodyPr/>
          <a:lstStyle/>
          <a:p>
            <a:pPr>
              <a:defRPr/>
            </a:pPr>
            <a:r>
              <a:rPr lang="en-US" dirty="0" smtClean="0"/>
              <a:t>Copyright © 2012 Estarta Solutions. All rights reserved.</a:t>
            </a:r>
            <a:endParaRPr lang="en-US" dirty="0"/>
          </a:p>
        </p:txBody>
      </p:sp>
      <p:sp>
        <p:nvSpPr>
          <p:cNvPr id="3" name="Slide Number Placeholder 2"/>
          <p:cNvSpPr>
            <a:spLocks noGrp="1"/>
          </p:cNvSpPr>
          <p:nvPr>
            <p:ph type="sldNum" sz="quarter" idx="11"/>
          </p:nvPr>
        </p:nvSpPr>
        <p:spPr>
          <a:xfrm>
            <a:off x="4236493" y="6675437"/>
            <a:ext cx="4876800" cy="182563"/>
          </a:xfrm>
        </p:spPr>
        <p:txBody>
          <a:bodyPr/>
          <a:lstStyle/>
          <a:p>
            <a:pPr algn="r">
              <a:defRPr/>
            </a:pPr>
            <a:fld id="{5472F7C4-823B-4A56-82F4-D162A9957F57}" type="slidenum">
              <a:rPr lang="ar-SA" smtClean="0"/>
              <a:pPr algn="r">
                <a:defRPr/>
              </a:pPr>
              <a:t>20</a:t>
            </a:fld>
            <a:endParaRPr lang="en-US" dirty="0"/>
          </a:p>
        </p:txBody>
      </p:sp>
    </p:spTree>
    <p:extLst>
      <p:ext uri="{BB962C8B-B14F-4D97-AF65-F5344CB8AC3E}">
        <p14:creationId xmlns:p14="http://schemas.microsoft.com/office/powerpoint/2010/main" val="38355225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629400"/>
            <a:ext cx="91440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p:cNvPicPr>
            <a:picLocks noGrp="1" noChangeAspect="1"/>
          </p:cNvPicPr>
          <p:nvPr>
            <p:ph idx="1"/>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38123"/>
          <a:stretch/>
        </p:blipFill>
        <p:spPr>
          <a:xfrm>
            <a:off x="1066800" y="1752600"/>
            <a:ext cx="5092262" cy="3633685"/>
          </a:xfrm>
        </p:spPr>
      </p:pic>
      <p:sp>
        <p:nvSpPr>
          <p:cNvPr id="2" name="Footer Placeholder 1"/>
          <p:cNvSpPr>
            <a:spLocks noGrp="1"/>
          </p:cNvSpPr>
          <p:nvPr>
            <p:ph type="ftr" sz="quarter" idx="10"/>
          </p:nvPr>
        </p:nvSpPr>
        <p:spPr>
          <a:xfrm>
            <a:off x="0" y="6569075"/>
            <a:ext cx="3733800" cy="365125"/>
          </a:xfrm>
        </p:spPr>
        <p:txBody>
          <a:bodyPr/>
          <a:lstStyle/>
          <a:p>
            <a:pPr>
              <a:defRPr/>
            </a:pPr>
            <a:r>
              <a:rPr lang="en-US" dirty="0" smtClean="0"/>
              <a:t>Copyright © 2012 Estarta Solutions. All rights reserved.</a:t>
            </a:r>
            <a:endParaRPr lang="en-US" dirty="0"/>
          </a:p>
        </p:txBody>
      </p:sp>
      <p:sp>
        <p:nvSpPr>
          <p:cNvPr id="3" name="Slide Number Placeholder 2"/>
          <p:cNvSpPr>
            <a:spLocks noGrp="1"/>
          </p:cNvSpPr>
          <p:nvPr>
            <p:ph type="sldNum" sz="quarter" idx="11"/>
          </p:nvPr>
        </p:nvSpPr>
        <p:spPr>
          <a:xfrm>
            <a:off x="4234218" y="6569075"/>
            <a:ext cx="4876800" cy="365125"/>
          </a:xfrm>
        </p:spPr>
        <p:txBody>
          <a:bodyPr/>
          <a:lstStyle/>
          <a:p>
            <a:pPr algn="r">
              <a:defRPr/>
            </a:pPr>
            <a:fld id="{AFFAFB6A-40B7-4FB9-9AD1-970FE7B2FA94}" type="slidenum">
              <a:rPr lang="ar-SA" smtClean="0"/>
              <a:pPr algn="r">
                <a:defRPr/>
              </a:pPr>
              <a:t>21</a:t>
            </a:fld>
            <a:endParaRPr lang="en-US" dirty="0"/>
          </a:p>
        </p:txBody>
      </p:sp>
    </p:spTree>
    <p:extLst>
      <p:ext uri="{BB962C8B-B14F-4D97-AF65-F5344CB8AC3E}">
        <p14:creationId xmlns:p14="http://schemas.microsoft.com/office/powerpoint/2010/main" val="2992299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629400"/>
            <a:ext cx="91440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85800" y="5029200"/>
            <a:ext cx="5486400" cy="566738"/>
          </a:xfrm>
        </p:spPr>
        <p:txBody>
          <a:bodyPr/>
          <a:lstStyle/>
          <a:p>
            <a:pPr algn="ctr"/>
            <a:r>
              <a:rPr lang="en-US" sz="2800" dirty="0">
                <a:solidFill>
                  <a:srgbClr val="FF0000"/>
                </a:solidFill>
                <a:latin typeface="Century Gothic" pitchFamily="34" charset="0"/>
              </a:rPr>
              <a:t>Thank you</a:t>
            </a:r>
          </a:p>
        </p:txBody>
      </p:sp>
      <p:sp>
        <p:nvSpPr>
          <p:cNvPr id="30722" name="Footer Placeholder 3"/>
          <p:cNvSpPr>
            <a:spLocks noGrp="1"/>
          </p:cNvSpPr>
          <p:nvPr>
            <p:ph type="ftr" sz="quarter" idx="11"/>
          </p:nvPr>
        </p:nvSpPr>
        <p:spPr>
          <a:xfrm>
            <a:off x="0" y="6629400"/>
            <a:ext cx="9144000" cy="228600"/>
          </a:xfrm>
          <a:noFill/>
        </p:spPr>
        <p:txBody>
          <a:bodyPr/>
          <a:lstStyle/>
          <a:p>
            <a:pPr algn="l"/>
            <a:r>
              <a:rPr lang="en-US" dirty="0" smtClean="0"/>
              <a:t>Copyright © 2012 Estarta Solutions. All rights reserved.</a:t>
            </a:r>
          </a:p>
        </p:txBody>
      </p:sp>
      <p:pic>
        <p:nvPicPr>
          <p:cNvPr id="16" name="Picture Placeholder 11"/>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p:blipFill>
        <p:spPr>
          <a:xfrm>
            <a:off x="3733800" y="928116"/>
            <a:ext cx="4398264" cy="4101084"/>
          </a:xfrm>
          <a:prstGeom prst="rect">
            <a:avLst/>
          </a:prstGeom>
          <a:noFill/>
          <a:ln>
            <a:noFill/>
          </a:ln>
        </p:spPr>
      </p:pic>
      <p:sp>
        <p:nvSpPr>
          <p:cNvPr id="2" name="Slide Number Placeholder 1"/>
          <p:cNvSpPr>
            <a:spLocks noGrp="1"/>
          </p:cNvSpPr>
          <p:nvPr>
            <p:ph type="sldNum" sz="quarter" idx="11"/>
          </p:nvPr>
        </p:nvSpPr>
        <p:spPr>
          <a:xfrm>
            <a:off x="4278573" y="6561137"/>
            <a:ext cx="4876800" cy="365125"/>
          </a:xfrm>
        </p:spPr>
        <p:txBody>
          <a:bodyPr/>
          <a:lstStyle/>
          <a:p>
            <a:pPr algn="r">
              <a:defRPr/>
            </a:pPr>
            <a:fld id="{5472F7C4-823B-4A56-82F4-D162A9957F57}" type="slidenum">
              <a:rPr lang="ar-SA" smtClean="0"/>
              <a:pPr algn="r">
                <a:defRPr/>
              </a:pPr>
              <a:t>22</a:t>
            </a:fld>
            <a:endParaRPr lang="en-US" dirty="0"/>
          </a:p>
        </p:txBody>
      </p:sp>
    </p:spTree>
    <p:extLst>
      <p:ext uri="{BB962C8B-B14F-4D97-AF65-F5344CB8AC3E}">
        <p14:creationId xmlns:p14="http://schemas.microsoft.com/office/powerpoint/2010/main" val="1880908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ounded Rectangle 13"/>
          <p:cNvSpPr/>
          <p:nvPr/>
        </p:nvSpPr>
        <p:spPr bwMode="auto">
          <a:xfrm>
            <a:off x="457200" y="1066800"/>
            <a:ext cx="8229600" cy="1295400"/>
          </a:xfrm>
          <a:prstGeom prst="roundRect">
            <a:avLst>
              <a:gd name="adj" fmla="val 2778"/>
            </a:avLst>
          </a:prstGeom>
          <a:solidFill>
            <a:schemeClr val="bg1"/>
          </a:solidFill>
          <a:ln w="9525" cap="flat" cmpd="sng" algn="ctr">
            <a:solidFill>
              <a:schemeClr val="bg1">
                <a:lumMod val="85000"/>
              </a:schemeClr>
            </a:solidFill>
            <a:prstDash val="solid"/>
            <a:round/>
            <a:headEnd type="none" w="med" len="med"/>
            <a:tailEnd type="none" w="med" len="med"/>
          </a:ln>
          <a:effectLst>
            <a:outerShdw blurRad="50800" dist="38100" dir="2700000" algn="tl" rotWithShape="0">
              <a:srgbClr val="000000">
                <a:alpha val="43000"/>
              </a:srgbClr>
            </a:outerShdw>
          </a:effectLst>
        </p:spPr>
        <p:txBody>
          <a:bodyPr/>
          <a:lstStyle/>
          <a:p>
            <a:pPr>
              <a:defRPr/>
            </a:pPr>
            <a:endParaRPr lang="en-US" sz="3200" b="1">
              <a:latin typeface="Verdana" pitchFamily="34" charset="0"/>
              <a:cs typeface="Arial" charset="0"/>
            </a:endParaRPr>
          </a:p>
        </p:txBody>
      </p:sp>
      <p:sp>
        <p:nvSpPr>
          <p:cNvPr id="16" name="Rounded Rectangle 15"/>
          <p:cNvSpPr/>
          <p:nvPr/>
        </p:nvSpPr>
        <p:spPr bwMode="auto">
          <a:xfrm>
            <a:off x="457200" y="2438400"/>
            <a:ext cx="8229600" cy="1295400"/>
          </a:xfrm>
          <a:prstGeom prst="roundRect">
            <a:avLst>
              <a:gd name="adj" fmla="val 2778"/>
            </a:avLst>
          </a:prstGeom>
          <a:solidFill>
            <a:schemeClr val="bg1"/>
          </a:solidFill>
          <a:ln w="9525" cap="flat" cmpd="sng" algn="ctr">
            <a:solidFill>
              <a:schemeClr val="bg1">
                <a:lumMod val="85000"/>
              </a:schemeClr>
            </a:solidFill>
            <a:prstDash val="solid"/>
            <a:round/>
            <a:headEnd type="none" w="med" len="med"/>
            <a:tailEnd type="none" w="med" len="med"/>
          </a:ln>
          <a:effectLst>
            <a:outerShdw blurRad="50800" dist="38100" dir="2700000" algn="tl" rotWithShape="0">
              <a:srgbClr val="000000">
                <a:alpha val="43000"/>
              </a:srgbClr>
            </a:outerShdw>
          </a:effectLst>
        </p:spPr>
        <p:txBody>
          <a:bodyPr/>
          <a:lstStyle/>
          <a:p>
            <a:pPr>
              <a:defRPr/>
            </a:pPr>
            <a:endParaRPr lang="en-US" sz="3200" b="1">
              <a:latin typeface="Verdana" pitchFamily="34" charset="0"/>
              <a:cs typeface="Arial" charset="0"/>
            </a:endParaRPr>
          </a:p>
        </p:txBody>
      </p:sp>
      <p:sp>
        <p:nvSpPr>
          <p:cNvPr id="17" name="Rounded Rectangle 16"/>
          <p:cNvSpPr/>
          <p:nvPr/>
        </p:nvSpPr>
        <p:spPr bwMode="auto">
          <a:xfrm>
            <a:off x="457200" y="3810000"/>
            <a:ext cx="8229600" cy="1295400"/>
          </a:xfrm>
          <a:prstGeom prst="roundRect">
            <a:avLst>
              <a:gd name="adj" fmla="val 2778"/>
            </a:avLst>
          </a:prstGeom>
          <a:solidFill>
            <a:schemeClr val="bg1"/>
          </a:solidFill>
          <a:ln w="9525" cap="flat" cmpd="sng" algn="ctr">
            <a:solidFill>
              <a:schemeClr val="bg1">
                <a:lumMod val="85000"/>
              </a:schemeClr>
            </a:solidFill>
            <a:prstDash val="solid"/>
            <a:round/>
            <a:headEnd type="none" w="med" len="med"/>
            <a:tailEnd type="none" w="med" len="med"/>
          </a:ln>
          <a:effectLst>
            <a:outerShdw blurRad="50800" dist="38100" dir="2700000" algn="tl" rotWithShape="0">
              <a:srgbClr val="000000">
                <a:alpha val="43000"/>
              </a:srgbClr>
            </a:outerShdw>
          </a:effectLst>
        </p:spPr>
        <p:txBody>
          <a:bodyPr/>
          <a:lstStyle/>
          <a:p>
            <a:pPr>
              <a:defRPr/>
            </a:pPr>
            <a:endParaRPr lang="en-US" sz="3200" b="1">
              <a:latin typeface="Verdana" pitchFamily="34" charset="0"/>
              <a:cs typeface="Arial" charset="0"/>
            </a:endParaRPr>
          </a:p>
        </p:txBody>
      </p:sp>
      <p:sp>
        <p:nvSpPr>
          <p:cNvPr id="18" name="Rounded Rectangle 17"/>
          <p:cNvSpPr/>
          <p:nvPr/>
        </p:nvSpPr>
        <p:spPr bwMode="auto">
          <a:xfrm>
            <a:off x="457200" y="5181600"/>
            <a:ext cx="8229600" cy="1295400"/>
          </a:xfrm>
          <a:prstGeom prst="roundRect">
            <a:avLst>
              <a:gd name="adj" fmla="val 2778"/>
            </a:avLst>
          </a:prstGeom>
          <a:solidFill>
            <a:schemeClr val="bg1"/>
          </a:solidFill>
          <a:ln w="9525" cap="flat" cmpd="sng" algn="ctr">
            <a:solidFill>
              <a:schemeClr val="bg1">
                <a:lumMod val="85000"/>
              </a:schemeClr>
            </a:solidFill>
            <a:prstDash val="solid"/>
            <a:round/>
            <a:headEnd type="none" w="med" len="med"/>
            <a:tailEnd type="none" w="med" len="med"/>
          </a:ln>
          <a:effectLst>
            <a:outerShdw blurRad="50800" dist="38100" dir="2700000" algn="tl" rotWithShape="0">
              <a:srgbClr val="000000">
                <a:alpha val="43000"/>
              </a:srgbClr>
            </a:outerShdw>
          </a:effectLst>
        </p:spPr>
        <p:txBody>
          <a:bodyPr/>
          <a:lstStyle/>
          <a:p>
            <a:pPr>
              <a:defRPr/>
            </a:pPr>
            <a:endParaRPr lang="en-US" sz="3200" b="1">
              <a:latin typeface="Verdana" pitchFamily="34" charset="0"/>
              <a:cs typeface="Arial" charset="0"/>
            </a:endParaRPr>
          </a:p>
        </p:txBody>
      </p:sp>
      <p:sp>
        <p:nvSpPr>
          <p:cNvPr id="5" name="Slide Number Placeholder 4"/>
          <p:cNvSpPr>
            <a:spLocks noGrp="1"/>
          </p:cNvSpPr>
          <p:nvPr>
            <p:ph type="sldNum" sz="quarter" idx="11"/>
          </p:nvPr>
        </p:nvSpPr>
        <p:spPr/>
        <p:txBody>
          <a:bodyPr/>
          <a:lstStyle/>
          <a:p>
            <a:pPr>
              <a:defRPr/>
            </a:pPr>
            <a:fld id="{F45D556C-5763-4DFD-9CFE-04C6DE9073F4}" type="slidenum">
              <a:rPr lang="x-none" smtClean="0"/>
              <a:pPr>
                <a:defRPr/>
              </a:pPr>
              <a:t>3</a:t>
            </a:fld>
            <a:endParaRPr lang="en-US" dirty="0"/>
          </a:p>
        </p:txBody>
      </p:sp>
      <p:pic>
        <p:nvPicPr>
          <p:cNvPr id="410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19200"/>
            <a:ext cx="19621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7"/>
          <p:cNvPicPr>
            <a:picLocks noChangeAspect="1"/>
          </p:cNvPicPr>
          <p:nvPr/>
        </p:nvPicPr>
        <p:blipFill>
          <a:blip r:embed="rId3">
            <a:extLst>
              <a:ext uri="{28A0092B-C50C-407E-A947-70E740481C1C}">
                <a14:useLocalDpi xmlns:a14="http://schemas.microsoft.com/office/drawing/2010/main" val="0"/>
              </a:ext>
            </a:extLst>
          </a:blip>
          <a:srcRect l="4430" t="11916" r="3467" b="11629"/>
          <a:stretch>
            <a:fillRect/>
          </a:stretch>
        </p:blipFill>
        <p:spPr bwMode="auto">
          <a:xfrm>
            <a:off x="914400" y="2590800"/>
            <a:ext cx="15906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9" descr="Screen Shot 2011-11-20 at 13.17.2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962400"/>
            <a:ext cx="13112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200" y="5410200"/>
            <a:ext cx="18097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19"/>
          <p:cNvSpPr/>
          <p:nvPr/>
        </p:nvSpPr>
        <p:spPr bwMode="auto">
          <a:xfrm>
            <a:off x="2971800" y="1371600"/>
            <a:ext cx="5638800" cy="914400"/>
          </a:xfrm>
          <a:prstGeom prst="roundRect">
            <a:avLst>
              <a:gd name="adj" fmla="val 2778"/>
            </a:avLst>
          </a:prstGeom>
          <a:solidFill>
            <a:srgbClr val="D81712">
              <a:alpha val="68000"/>
            </a:srgbClr>
          </a:solidFill>
          <a:ln w="9525" cap="flat" cmpd="sng" algn="ctr">
            <a:solidFill>
              <a:schemeClr val="bg1">
                <a:lumMod val="85000"/>
              </a:schemeClr>
            </a:solidFill>
            <a:prstDash val="solid"/>
            <a:round/>
            <a:headEnd type="none" w="med" len="med"/>
            <a:tailEnd type="none" w="med" len="med"/>
          </a:ln>
          <a:effectLst>
            <a:outerShdw blurRad="50800" dist="38100" dir="2700000" algn="tl" rotWithShape="0">
              <a:srgbClr val="000000">
                <a:alpha val="43000"/>
              </a:srgbClr>
            </a:outerShdw>
          </a:effectLst>
        </p:spPr>
        <p:txBody>
          <a:bodyPr/>
          <a:lstStyle/>
          <a:p>
            <a:pPr algn="just">
              <a:defRPr/>
            </a:pPr>
            <a:r>
              <a:rPr lang="en-US" sz="1050" dirty="0">
                <a:solidFill>
                  <a:schemeClr val="bg1"/>
                </a:solidFill>
                <a:latin typeface="Century Gothic"/>
                <a:cs typeface="Century Gothic"/>
              </a:rPr>
              <a:t>Microsoft’s equity investment in Estarta along with the deep alignment between the two organizations has allowed to develop its competency not only as Microsoft partner but also as an organization at the vanguard of providing Microsoft solutions and services for enterprises in the region. </a:t>
            </a:r>
          </a:p>
        </p:txBody>
      </p:sp>
      <p:sp>
        <p:nvSpPr>
          <p:cNvPr id="24" name="Rounded Rectangle 23"/>
          <p:cNvSpPr/>
          <p:nvPr/>
        </p:nvSpPr>
        <p:spPr bwMode="auto">
          <a:xfrm>
            <a:off x="2971800" y="2743200"/>
            <a:ext cx="5638800" cy="914400"/>
          </a:xfrm>
          <a:prstGeom prst="roundRect">
            <a:avLst>
              <a:gd name="adj" fmla="val 2778"/>
            </a:avLst>
          </a:prstGeom>
          <a:solidFill>
            <a:srgbClr val="D81712">
              <a:alpha val="68000"/>
            </a:srgbClr>
          </a:solidFill>
          <a:ln w="9525" cap="flat" cmpd="sng" algn="ctr">
            <a:solidFill>
              <a:schemeClr val="bg1">
                <a:lumMod val="85000"/>
              </a:schemeClr>
            </a:solidFill>
            <a:prstDash val="solid"/>
            <a:round/>
            <a:headEnd type="none" w="med" len="med"/>
            <a:tailEnd type="none" w="med" len="med"/>
          </a:ln>
          <a:effectLst>
            <a:outerShdw blurRad="50800" dist="38100" dir="2700000" algn="tl" rotWithShape="0">
              <a:srgbClr val="000000">
                <a:alpha val="43000"/>
              </a:srgbClr>
            </a:outerShdw>
          </a:effectLst>
        </p:spPr>
        <p:txBody>
          <a:bodyPr/>
          <a:lstStyle/>
          <a:p>
            <a:pPr algn="just">
              <a:defRPr/>
            </a:pPr>
            <a:r>
              <a:rPr lang="en-US" sz="1050" dirty="0">
                <a:solidFill>
                  <a:schemeClr val="bg1"/>
                </a:solidFill>
                <a:latin typeface="Century Gothic"/>
                <a:cs typeface="Century Gothic"/>
              </a:rPr>
              <a:t>The investment by Cisco in 2004 catalyzed the launch at Estarta of a Cisco Technical Assistance Center (TAC) in Jordan. Today, this TAC consistently ranks as the best performing outsourcing partner for Cisco in its theatre, paving the way for further joint initiatives.</a:t>
            </a:r>
          </a:p>
        </p:txBody>
      </p:sp>
      <p:sp>
        <p:nvSpPr>
          <p:cNvPr id="25" name="Rounded Rectangle 24"/>
          <p:cNvSpPr/>
          <p:nvPr/>
        </p:nvSpPr>
        <p:spPr bwMode="auto">
          <a:xfrm>
            <a:off x="2971800" y="4114800"/>
            <a:ext cx="5638800" cy="914400"/>
          </a:xfrm>
          <a:prstGeom prst="roundRect">
            <a:avLst>
              <a:gd name="adj" fmla="val 2778"/>
            </a:avLst>
          </a:prstGeom>
          <a:solidFill>
            <a:srgbClr val="D81712">
              <a:alpha val="68000"/>
            </a:srgbClr>
          </a:solidFill>
          <a:ln w="9525" cap="flat" cmpd="sng" algn="ctr">
            <a:solidFill>
              <a:schemeClr val="bg1">
                <a:lumMod val="85000"/>
              </a:schemeClr>
            </a:solidFill>
            <a:prstDash val="solid"/>
            <a:round/>
            <a:headEnd type="none" w="med" len="med"/>
            <a:tailEnd type="none" w="med" len="med"/>
          </a:ln>
          <a:effectLst>
            <a:outerShdw blurRad="50800" dist="38100" dir="2700000" algn="tl" rotWithShape="0">
              <a:srgbClr val="000000">
                <a:alpha val="43000"/>
              </a:srgbClr>
            </a:outerShdw>
          </a:effectLst>
        </p:spPr>
        <p:txBody>
          <a:bodyPr/>
          <a:lstStyle/>
          <a:p>
            <a:pPr>
              <a:defRPr/>
            </a:pPr>
            <a:r>
              <a:rPr lang="en-US" sz="1050" dirty="0" err="1">
                <a:solidFill>
                  <a:schemeClr val="bg1"/>
                </a:solidFill>
                <a:latin typeface="Century Gothic"/>
                <a:cs typeface="Century Gothic"/>
              </a:rPr>
              <a:t>Foursan</a:t>
            </a:r>
            <a:r>
              <a:rPr lang="en-US" sz="1050" dirty="0">
                <a:solidFill>
                  <a:schemeClr val="bg1"/>
                </a:solidFill>
                <a:latin typeface="Century Gothic"/>
                <a:cs typeface="Century Gothic"/>
              </a:rPr>
              <a:t> Group is a private equity specialist with a primary focus on the Middle East region. Extremely active in supporting Estarta, </a:t>
            </a:r>
            <a:r>
              <a:rPr lang="en-US" sz="1050" dirty="0" err="1">
                <a:solidFill>
                  <a:schemeClr val="bg1"/>
                </a:solidFill>
                <a:latin typeface="Century Gothic"/>
                <a:cs typeface="Century Gothic"/>
              </a:rPr>
              <a:t>Foursan</a:t>
            </a:r>
            <a:r>
              <a:rPr lang="en-US" sz="1050" dirty="0">
                <a:solidFill>
                  <a:schemeClr val="bg1"/>
                </a:solidFill>
                <a:latin typeface="Century Gothic"/>
                <a:cs typeface="Century Gothic"/>
              </a:rPr>
              <a:t> brings to the business its deep regional experience and strong network.</a:t>
            </a:r>
          </a:p>
        </p:txBody>
      </p:sp>
      <p:sp>
        <p:nvSpPr>
          <p:cNvPr id="26" name="Rounded Rectangle 25"/>
          <p:cNvSpPr/>
          <p:nvPr/>
        </p:nvSpPr>
        <p:spPr bwMode="auto">
          <a:xfrm>
            <a:off x="2971800" y="5486400"/>
            <a:ext cx="5638800" cy="914400"/>
          </a:xfrm>
          <a:prstGeom prst="roundRect">
            <a:avLst>
              <a:gd name="adj" fmla="val 2778"/>
            </a:avLst>
          </a:prstGeom>
          <a:solidFill>
            <a:srgbClr val="D81712">
              <a:alpha val="68000"/>
            </a:srgbClr>
          </a:solidFill>
          <a:ln w="9525" cap="flat" cmpd="sng" algn="ctr">
            <a:solidFill>
              <a:schemeClr val="bg1">
                <a:lumMod val="85000"/>
              </a:schemeClr>
            </a:solidFill>
            <a:prstDash val="solid"/>
            <a:round/>
            <a:headEnd type="none" w="med" len="med"/>
            <a:tailEnd type="none" w="med" len="med"/>
          </a:ln>
          <a:effectLst>
            <a:outerShdw blurRad="50800" dist="38100" dir="2700000" algn="tl" rotWithShape="0">
              <a:srgbClr val="000000">
                <a:alpha val="43000"/>
              </a:srgbClr>
            </a:outerShdw>
          </a:effectLst>
        </p:spPr>
        <p:txBody>
          <a:bodyPr/>
          <a:lstStyle/>
          <a:p>
            <a:pPr>
              <a:defRPr/>
            </a:pPr>
            <a:r>
              <a:rPr lang="en-US" sz="1050" dirty="0">
                <a:solidFill>
                  <a:schemeClr val="bg1"/>
                </a:solidFill>
                <a:latin typeface="Century Gothic"/>
                <a:cs typeface="Century Gothic"/>
              </a:rPr>
              <a:t>Tech Invest Com was established in October 2005 as a Saudi Joint Stock Company to specialize in investments related to Information Technologies, Telecommunications and other knowledge-based industries.</a:t>
            </a:r>
          </a:p>
        </p:txBody>
      </p:sp>
      <p:sp>
        <p:nvSpPr>
          <p:cNvPr id="4112" name="Title 1"/>
          <p:cNvSpPr>
            <a:spLocks noGrp="1"/>
          </p:cNvSpPr>
          <p:nvPr>
            <p:ph type="title"/>
          </p:nvPr>
        </p:nvSpPr>
        <p:spPr>
          <a:xfrm>
            <a:off x="2514600" y="228600"/>
            <a:ext cx="6629400" cy="609600"/>
          </a:xfrm>
        </p:spPr>
        <p:txBody>
          <a:bodyPr anchor="ctr"/>
          <a:lstStyle/>
          <a:p>
            <a:r>
              <a:rPr lang="en-US" sz="2000" dirty="0" smtClean="0">
                <a:solidFill>
                  <a:srgbClr val="FF0000"/>
                </a:solidFill>
                <a:latin typeface="Century Gothic" pitchFamily="34" charset="0"/>
              </a:rPr>
              <a:t>Our shareholders</a:t>
            </a:r>
          </a:p>
        </p:txBody>
      </p:sp>
      <p:sp>
        <p:nvSpPr>
          <p:cNvPr id="21" name="Rectangle 20"/>
          <p:cNvSpPr/>
          <p:nvPr/>
        </p:nvSpPr>
        <p:spPr>
          <a:xfrm>
            <a:off x="0" y="6629400"/>
            <a:ext cx="91440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6629400"/>
            <a:ext cx="91440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ooter Placeholder 4"/>
          <p:cNvSpPr txBox="1">
            <a:spLocks/>
          </p:cNvSpPr>
          <p:nvPr/>
        </p:nvSpPr>
        <p:spPr>
          <a:xfrm>
            <a:off x="0" y="6569075"/>
            <a:ext cx="7010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Copyright © 2012 Estarta Solutions. All rights reserved.</a:t>
            </a:r>
            <a:endParaRPr lang="en-US" dirty="0"/>
          </a:p>
        </p:txBody>
      </p:sp>
      <p:sp>
        <p:nvSpPr>
          <p:cNvPr id="27" name="Slide Number Placeholder 5"/>
          <p:cNvSpPr>
            <a:spLocks noGrp="1"/>
          </p:cNvSpPr>
          <p:nvPr>
            <p:ph type="sldNum" sz="quarter" idx="12"/>
          </p:nvPr>
        </p:nvSpPr>
        <p:spPr>
          <a:xfrm>
            <a:off x="7010400" y="6569075"/>
            <a:ext cx="2133600" cy="365125"/>
          </a:xfrm>
        </p:spPr>
        <p:txBody>
          <a:bodyPr/>
          <a:lstStyle/>
          <a:p>
            <a:fld id="{B9E5EA0B-7B42-4005-A395-2F07A0C81D76}" type="slidenum">
              <a:rPr lang="en-US" smtClean="0"/>
              <a:pPr/>
              <a:t>3</a:t>
            </a:fld>
            <a:endParaRPr lang="en-US" dirty="0"/>
          </a:p>
        </p:txBody>
      </p:sp>
    </p:spTree>
    <p:extLst>
      <p:ext uri="{BB962C8B-B14F-4D97-AF65-F5344CB8AC3E}">
        <p14:creationId xmlns:p14="http://schemas.microsoft.com/office/powerpoint/2010/main" val="3406229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0" y="6629400"/>
            <a:ext cx="91440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457200" y="1219200"/>
            <a:ext cx="8229600" cy="5181600"/>
          </a:xfrm>
        </p:spPr>
        <p:txBody>
          <a:bodyPr/>
          <a:lstStyle/>
          <a:p>
            <a:pPr marL="0" indent="0">
              <a:buSzPct val="125000"/>
              <a:buNone/>
              <a:defRPr/>
            </a:pPr>
            <a:endParaRPr lang="en-US" sz="1600" b="1" dirty="0">
              <a:solidFill>
                <a:schemeClr val="bg1">
                  <a:lumMod val="50000"/>
                </a:schemeClr>
              </a:solidFill>
              <a:latin typeface="Century Gothic"/>
              <a:cs typeface="Century Gothic"/>
            </a:endParaRPr>
          </a:p>
          <a:p>
            <a:pPr marL="285750" indent="-285750">
              <a:buSzPct val="125000"/>
              <a:buBlip>
                <a:blip r:embed="rId2"/>
              </a:buBlip>
              <a:defRPr/>
            </a:pPr>
            <a:r>
              <a:rPr lang="en-US" sz="1600" b="1" dirty="0">
                <a:solidFill>
                  <a:schemeClr val="bg1">
                    <a:lumMod val="50000"/>
                  </a:schemeClr>
                </a:solidFill>
                <a:latin typeface="Century Gothic"/>
                <a:cs typeface="Century Gothic"/>
              </a:rPr>
              <a:t>Estarta ECS</a:t>
            </a:r>
          </a:p>
          <a:p>
            <a:pPr lvl="1">
              <a:buClr>
                <a:schemeClr val="bg1">
                  <a:lumMod val="50000"/>
                </a:schemeClr>
              </a:buClr>
              <a:buSzPct val="125000"/>
              <a:defRPr/>
            </a:pPr>
            <a:r>
              <a:rPr lang="en-US" sz="1400" dirty="0">
                <a:solidFill>
                  <a:schemeClr val="bg1">
                    <a:lumMod val="50000"/>
                  </a:schemeClr>
                </a:solidFill>
                <a:latin typeface="Century Gothic"/>
                <a:cs typeface="Century Gothic"/>
              </a:rPr>
              <a:t>Business Value</a:t>
            </a:r>
          </a:p>
          <a:p>
            <a:pPr lvl="1">
              <a:buClr>
                <a:schemeClr val="bg1">
                  <a:lumMod val="50000"/>
                </a:schemeClr>
              </a:buClr>
              <a:buSzPct val="125000"/>
              <a:defRPr/>
            </a:pPr>
            <a:r>
              <a:rPr lang="en-US" sz="1400" dirty="0">
                <a:solidFill>
                  <a:schemeClr val="bg1">
                    <a:lumMod val="50000"/>
                  </a:schemeClr>
                </a:solidFill>
                <a:latin typeface="Century Gothic"/>
                <a:cs typeface="Century Gothic"/>
              </a:rPr>
              <a:t>Transaction Life Cycle</a:t>
            </a:r>
          </a:p>
          <a:p>
            <a:pPr lvl="1">
              <a:buClr>
                <a:schemeClr val="bg1">
                  <a:lumMod val="50000"/>
                </a:schemeClr>
              </a:buClr>
              <a:buSzPct val="125000"/>
              <a:defRPr/>
            </a:pPr>
            <a:r>
              <a:rPr lang="en-US" sz="1400" dirty="0">
                <a:solidFill>
                  <a:schemeClr val="bg1">
                    <a:lumMod val="50000"/>
                  </a:schemeClr>
                </a:solidFill>
                <a:latin typeface="Century Gothic"/>
                <a:cs typeface="Century Gothic"/>
              </a:rPr>
              <a:t>Main Features</a:t>
            </a:r>
          </a:p>
          <a:p>
            <a:endParaRPr lang="en-US" dirty="0" smtClean="0"/>
          </a:p>
          <a:p>
            <a:pPr marL="285750" indent="-285750">
              <a:buSzPct val="125000"/>
              <a:buBlip>
                <a:blip r:embed="rId2"/>
              </a:buBlip>
              <a:defRPr/>
            </a:pPr>
            <a:r>
              <a:rPr lang="en-US" sz="1600" b="1" dirty="0">
                <a:solidFill>
                  <a:schemeClr val="bg1">
                    <a:lumMod val="50000"/>
                  </a:schemeClr>
                </a:solidFill>
                <a:latin typeface="Century Gothic"/>
                <a:cs typeface="Century Gothic"/>
              </a:rPr>
              <a:t>Technical Design</a:t>
            </a:r>
          </a:p>
          <a:p>
            <a:pPr lvl="1">
              <a:buClr>
                <a:schemeClr val="bg1">
                  <a:lumMod val="50000"/>
                </a:schemeClr>
              </a:buClr>
              <a:buSzPct val="125000"/>
              <a:buFont typeface="Arial"/>
              <a:buChar char="•"/>
              <a:defRPr/>
            </a:pPr>
            <a:r>
              <a:rPr lang="en-US" sz="1400" dirty="0">
                <a:solidFill>
                  <a:schemeClr val="bg1">
                    <a:lumMod val="50000"/>
                  </a:schemeClr>
                </a:solidFill>
                <a:latin typeface="Century Gothic"/>
                <a:cs typeface="Century Gothic"/>
              </a:rPr>
              <a:t>Logical design and scope of work</a:t>
            </a:r>
          </a:p>
          <a:p>
            <a:pPr lvl="1">
              <a:buClr>
                <a:schemeClr val="bg1">
                  <a:lumMod val="50000"/>
                </a:schemeClr>
              </a:buClr>
              <a:buSzPct val="125000"/>
              <a:buFont typeface="Arial"/>
              <a:buChar char="•"/>
              <a:defRPr/>
            </a:pPr>
            <a:r>
              <a:rPr lang="en-US" sz="1400" dirty="0">
                <a:solidFill>
                  <a:schemeClr val="bg1">
                    <a:lumMod val="50000"/>
                  </a:schemeClr>
                </a:solidFill>
                <a:latin typeface="Century Gothic"/>
                <a:cs typeface="Century Gothic"/>
              </a:rPr>
              <a:t>Hardware &amp; Software Quantities</a:t>
            </a:r>
          </a:p>
          <a:p>
            <a:endParaRPr lang="en-US" dirty="0" smtClean="0"/>
          </a:p>
          <a:p>
            <a:pPr marL="285750" indent="-285750">
              <a:buSzPct val="125000"/>
              <a:buBlip>
                <a:blip r:embed="rId2"/>
              </a:buBlip>
              <a:defRPr/>
            </a:pPr>
            <a:r>
              <a:rPr lang="en-US" sz="1600" b="1" dirty="0">
                <a:solidFill>
                  <a:schemeClr val="bg1">
                    <a:lumMod val="50000"/>
                  </a:schemeClr>
                </a:solidFill>
                <a:latin typeface="Century Gothic"/>
                <a:cs typeface="Century Gothic"/>
              </a:rPr>
              <a:t>Demo</a:t>
            </a:r>
          </a:p>
        </p:txBody>
      </p:sp>
      <p:sp>
        <p:nvSpPr>
          <p:cNvPr id="3" name="Title 2"/>
          <p:cNvSpPr>
            <a:spLocks noGrp="1"/>
          </p:cNvSpPr>
          <p:nvPr>
            <p:ph type="title"/>
          </p:nvPr>
        </p:nvSpPr>
        <p:spPr>
          <a:xfrm>
            <a:off x="2514600" y="228600"/>
            <a:ext cx="6647217" cy="623455"/>
          </a:xfrm>
        </p:spPr>
        <p:txBody>
          <a:bodyPr/>
          <a:lstStyle/>
          <a:p>
            <a:r>
              <a:rPr lang="en-US" sz="2000" dirty="0">
                <a:solidFill>
                  <a:srgbClr val="FF0000"/>
                </a:solidFill>
                <a:latin typeface="Century Gothic" pitchFamily="34" charset="0"/>
              </a:rPr>
              <a:t>Agenda</a:t>
            </a:r>
          </a:p>
        </p:txBody>
      </p:sp>
      <p:sp>
        <p:nvSpPr>
          <p:cNvPr id="5" name="Footer Placeholder 4"/>
          <p:cNvSpPr>
            <a:spLocks noGrp="1"/>
          </p:cNvSpPr>
          <p:nvPr>
            <p:ph type="ftr" sz="quarter" idx="11"/>
          </p:nvPr>
        </p:nvSpPr>
        <p:spPr>
          <a:xfrm>
            <a:off x="0" y="6569075"/>
            <a:ext cx="7010400" cy="365125"/>
          </a:xfrm>
        </p:spPr>
        <p:txBody>
          <a:bodyPr/>
          <a:lstStyle/>
          <a:p>
            <a:pPr algn="l"/>
            <a:r>
              <a:rPr lang="en-US" dirty="0" smtClean="0"/>
              <a:t>Copyright © 2012 Estarta Solutions. All rights reserved.</a:t>
            </a:r>
            <a:endParaRPr lang="en-US" dirty="0"/>
          </a:p>
        </p:txBody>
      </p:sp>
      <p:sp>
        <p:nvSpPr>
          <p:cNvPr id="6" name="Slide Number Placeholder 5"/>
          <p:cNvSpPr>
            <a:spLocks noGrp="1"/>
          </p:cNvSpPr>
          <p:nvPr>
            <p:ph type="sldNum" sz="quarter" idx="12"/>
          </p:nvPr>
        </p:nvSpPr>
        <p:spPr/>
        <p:txBody>
          <a:bodyPr/>
          <a:lstStyle/>
          <a:p>
            <a:fld id="{B9E5EA0B-7B42-4005-A395-2F07A0C81D76}" type="slidenum">
              <a:rPr lang="en-US" smtClean="0"/>
              <a:pPr/>
              <a:t>4</a:t>
            </a:fld>
            <a:endParaRPr lang="en-US" dirty="0"/>
          </a:p>
        </p:txBody>
      </p:sp>
    </p:spTree>
    <p:extLst>
      <p:ext uri="{BB962C8B-B14F-4D97-AF65-F5344CB8AC3E}">
        <p14:creationId xmlns:p14="http://schemas.microsoft.com/office/powerpoint/2010/main" val="2806556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 calcmode="lin" valueType="num">
                                      <p:cBhvr additive="base">
                                        <p:cTn id="24"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 calcmode="lin" valueType="num">
                                      <p:cBhvr additive="base">
                                        <p:cTn id="28"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 calcmode="lin" valueType="num">
                                      <p:cBhvr additive="base">
                                        <p:cTn id="32"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ID="2" presetClass="entr" presetSubtype="4" fill="hold" grpId="0" nodeType="after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 calcmode="lin" valueType="num">
                                      <p:cBhvr additive="base">
                                        <p:cTn id="3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6629400"/>
            <a:ext cx="91440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lstStyle/>
          <a:p>
            <a:r>
              <a:rPr lang="en-US" sz="3200" dirty="0">
                <a:solidFill>
                  <a:srgbClr val="FF0000"/>
                </a:solidFill>
                <a:latin typeface="Century Gothic" pitchFamily="34" charset="0"/>
              </a:rPr>
              <a:t>Estarta </a:t>
            </a:r>
            <a:r>
              <a:rPr lang="en-US" sz="3200" dirty="0" smtClean="0">
                <a:solidFill>
                  <a:srgbClr val="FF0000"/>
                </a:solidFill>
                <a:latin typeface="Century Gothic" pitchFamily="34" charset="0"/>
              </a:rPr>
              <a:t>ECS</a:t>
            </a:r>
            <a:br>
              <a:rPr lang="en-US" sz="3200" dirty="0" smtClean="0">
                <a:solidFill>
                  <a:srgbClr val="FF0000"/>
                </a:solidFill>
                <a:latin typeface="Century Gothic" pitchFamily="34" charset="0"/>
              </a:rPr>
            </a:br>
            <a:r>
              <a:rPr lang="ar-JO" sz="3200" dirty="0">
                <a:solidFill>
                  <a:srgbClr val="FF0000"/>
                </a:solidFill>
                <a:latin typeface="Century Gothic" pitchFamily="34" charset="0"/>
              </a:rPr>
              <a:t>نظام التراسل الإلكتروني</a:t>
            </a:r>
            <a:endParaRPr lang="en-US" sz="3200" dirty="0">
              <a:solidFill>
                <a:srgbClr val="FF0000"/>
              </a:solidFill>
              <a:latin typeface="Century Gothic" pitchFamily="34" charset="0"/>
            </a:endParaRPr>
          </a:p>
        </p:txBody>
      </p:sp>
      <p:sp>
        <p:nvSpPr>
          <p:cNvPr id="5" name="Footer Placeholder 4"/>
          <p:cNvSpPr>
            <a:spLocks noGrp="1"/>
          </p:cNvSpPr>
          <p:nvPr>
            <p:ph type="ftr" sz="quarter" idx="11"/>
          </p:nvPr>
        </p:nvSpPr>
        <p:spPr>
          <a:xfrm>
            <a:off x="0" y="6569075"/>
            <a:ext cx="7010400" cy="365125"/>
          </a:xfrm>
        </p:spPr>
        <p:txBody>
          <a:bodyPr/>
          <a:lstStyle/>
          <a:p>
            <a:pPr algn="l"/>
            <a:r>
              <a:rPr lang="en-US" dirty="0" smtClean="0"/>
              <a:t>Copyright © 2012 Estarta Solutions. All rights reserved.</a:t>
            </a:r>
            <a:endParaRPr lang="en-US" dirty="0"/>
          </a:p>
        </p:txBody>
      </p:sp>
      <p:sp>
        <p:nvSpPr>
          <p:cNvPr id="6" name="Slide Number Placeholder 5"/>
          <p:cNvSpPr>
            <a:spLocks noGrp="1"/>
          </p:cNvSpPr>
          <p:nvPr>
            <p:ph type="sldNum" sz="quarter" idx="12"/>
          </p:nvPr>
        </p:nvSpPr>
        <p:spPr>
          <a:xfrm>
            <a:off x="7696200" y="6569075"/>
            <a:ext cx="1447800" cy="365125"/>
          </a:xfrm>
        </p:spPr>
        <p:txBody>
          <a:bodyPr/>
          <a:lstStyle/>
          <a:p>
            <a:fld id="{B9E5EA0B-7B42-4005-A395-2F07A0C81D76}" type="slidenum">
              <a:rPr lang="en-US" smtClean="0"/>
              <a:pPr/>
              <a:t>5</a:t>
            </a:fld>
            <a:endParaRPr lang="en-US"/>
          </a:p>
        </p:txBody>
      </p:sp>
    </p:spTree>
    <p:extLst>
      <p:ext uri="{BB962C8B-B14F-4D97-AF65-F5344CB8AC3E}">
        <p14:creationId xmlns:p14="http://schemas.microsoft.com/office/powerpoint/2010/main" val="21981447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6629400"/>
            <a:ext cx="91440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4" name="Rectangle 7"/>
          <p:cNvSpPr>
            <a:spLocks noGrp="1" noChangeArrowheads="1"/>
          </p:cNvSpPr>
          <p:nvPr>
            <p:ph type="body" idx="1"/>
          </p:nvPr>
        </p:nvSpPr>
        <p:spPr>
          <a:xfrm>
            <a:off x="457200" y="1143000"/>
            <a:ext cx="8229600" cy="5334000"/>
          </a:xfrm>
        </p:spPr>
        <p:txBody>
          <a:bodyPr>
            <a:normAutofit lnSpcReduction="10000"/>
          </a:bodyPr>
          <a:lstStyle/>
          <a:p>
            <a:pPr marL="285750" indent="-285750" algn="r" rtl="1">
              <a:lnSpc>
                <a:spcPct val="150000"/>
              </a:lnSpc>
              <a:buSzPct val="125000"/>
              <a:buBlip>
                <a:blip r:embed="rId3"/>
              </a:buBlip>
              <a:defRPr/>
            </a:pPr>
            <a:r>
              <a:rPr lang="ar-JO" dirty="0">
                <a:solidFill>
                  <a:schemeClr val="bg1">
                    <a:lumMod val="50000"/>
                  </a:schemeClr>
                </a:solidFill>
                <a:latin typeface="Century Gothic"/>
                <a:cs typeface="Century Gothic"/>
              </a:rPr>
              <a:t>نظام لإدارة ومتابعة البريد الوارد </a:t>
            </a:r>
            <a:r>
              <a:rPr lang="ar-JO" dirty="0" smtClean="0">
                <a:solidFill>
                  <a:schemeClr val="bg1">
                    <a:lumMod val="50000"/>
                  </a:schemeClr>
                </a:solidFill>
                <a:latin typeface="Century Gothic"/>
                <a:cs typeface="Century Gothic"/>
              </a:rPr>
              <a:t>والصادر و المذكرات الداخلية, </a:t>
            </a:r>
            <a:r>
              <a:rPr lang="ar-JO" dirty="0">
                <a:solidFill>
                  <a:schemeClr val="bg1">
                    <a:lumMod val="50000"/>
                  </a:schemeClr>
                </a:solidFill>
                <a:latin typeface="Century Gothic"/>
                <a:cs typeface="Century Gothic"/>
              </a:rPr>
              <a:t>يهدف إلى تسهيل وتنظيم عمليات تسجيل ومعالجة البريد وكافة العمليات المرتبطة  به لدى المؤسسات </a:t>
            </a:r>
            <a:r>
              <a:rPr lang="ar-JO" dirty="0" smtClean="0">
                <a:solidFill>
                  <a:schemeClr val="bg1">
                    <a:lumMod val="50000"/>
                  </a:schemeClr>
                </a:solidFill>
                <a:latin typeface="Century Gothic"/>
                <a:cs typeface="Century Gothic"/>
              </a:rPr>
              <a:t>الكبرى.</a:t>
            </a:r>
            <a:endParaRPr lang="en-US" dirty="0">
              <a:solidFill>
                <a:schemeClr val="bg1">
                  <a:lumMod val="50000"/>
                </a:schemeClr>
              </a:solidFill>
              <a:latin typeface="Century Gothic"/>
              <a:cs typeface="Century Gothic"/>
            </a:endParaRPr>
          </a:p>
          <a:p>
            <a:pPr marL="285750" indent="-285750" algn="r" rtl="1">
              <a:buSzPct val="125000"/>
              <a:buBlip>
                <a:blip r:embed="rId3"/>
              </a:buBlip>
              <a:defRPr/>
            </a:pPr>
            <a:r>
              <a:rPr lang="ar-JO" dirty="0" smtClean="0">
                <a:solidFill>
                  <a:schemeClr val="bg1">
                    <a:lumMod val="50000"/>
                  </a:schemeClr>
                </a:solidFill>
                <a:latin typeface="Century Gothic"/>
                <a:cs typeface="Century Gothic"/>
              </a:rPr>
              <a:t>خصائص </a:t>
            </a:r>
            <a:r>
              <a:rPr lang="ar-JO" dirty="0">
                <a:solidFill>
                  <a:schemeClr val="bg1">
                    <a:lumMod val="50000"/>
                  </a:schemeClr>
                </a:solidFill>
                <a:latin typeface="Century Gothic"/>
                <a:cs typeface="Century Gothic"/>
              </a:rPr>
              <a:t>نظام التراسل الإلكتروني</a:t>
            </a:r>
            <a:r>
              <a:rPr lang="en-US" dirty="0">
                <a:solidFill>
                  <a:schemeClr val="bg1">
                    <a:lumMod val="50000"/>
                  </a:schemeClr>
                </a:solidFill>
                <a:latin typeface="Century Gothic"/>
                <a:cs typeface="Century Gothic"/>
              </a:rPr>
              <a:t>:</a:t>
            </a:r>
          </a:p>
          <a:p>
            <a:pPr lvl="1" algn="r" rtl="1">
              <a:lnSpc>
                <a:spcPct val="150000"/>
              </a:lnSpc>
              <a:buClr>
                <a:schemeClr val="bg1">
                  <a:lumMod val="50000"/>
                </a:schemeClr>
              </a:buClr>
            </a:pPr>
            <a:r>
              <a:rPr lang="ar-JO" sz="1800" dirty="0">
                <a:solidFill>
                  <a:schemeClr val="bg1">
                    <a:lumMod val="50000"/>
                  </a:schemeClr>
                </a:solidFill>
                <a:latin typeface="Century Gothic"/>
                <a:cs typeface="Century Gothic"/>
              </a:rPr>
              <a:t>قاعدة معلومات مركزية</a:t>
            </a:r>
            <a:endParaRPr lang="en-US" sz="1800" dirty="0">
              <a:solidFill>
                <a:schemeClr val="bg1">
                  <a:lumMod val="50000"/>
                </a:schemeClr>
              </a:solidFill>
              <a:latin typeface="Century Gothic"/>
              <a:cs typeface="Century Gothic"/>
            </a:endParaRPr>
          </a:p>
          <a:p>
            <a:pPr lvl="1" algn="r" rtl="1">
              <a:lnSpc>
                <a:spcPct val="150000"/>
              </a:lnSpc>
              <a:buClr>
                <a:schemeClr val="bg1">
                  <a:lumMod val="50000"/>
                </a:schemeClr>
              </a:buClr>
            </a:pPr>
            <a:r>
              <a:rPr lang="ar-JO" sz="1800" dirty="0">
                <a:solidFill>
                  <a:schemeClr val="bg1">
                    <a:lumMod val="50000"/>
                  </a:schemeClr>
                </a:solidFill>
                <a:latin typeface="Century Gothic"/>
                <a:cs typeface="Century Gothic"/>
              </a:rPr>
              <a:t>يوفر نظام مسح ضوئي للمعاملات </a:t>
            </a:r>
            <a:endParaRPr lang="en-US" sz="1800" dirty="0" smtClean="0">
              <a:solidFill>
                <a:schemeClr val="bg1">
                  <a:lumMod val="50000"/>
                </a:schemeClr>
              </a:solidFill>
              <a:latin typeface="Century Gothic"/>
              <a:cs typeface="Century Gothic"/>
            </a:endParaRPr>
          </a:p>
          <a:p>
            <a:pPr lvl="1" algn="r" rtl="1">
              <a:lnSpc>
                <a:spcPct val="150000"/>
              </a:lnSpc>
              <a:buClr>
                <a:schemeClr val="bg1">
                  <a:lumMod val="50000"/>
                </a:schemeClr>
              </a:buClr>
            </a:pPr>
            <a:r>
              <a:rPr lang="ar-JO" sz="1800" dirty="0" smtClean="0">
                <a:solidFill>
                  <a:schemeClr val="bg1">
                    <a:lumMod val="50000"/>
                  </a:schemeClr>
                </a:solidFill>
                <a:latin typeface="Century Gothic"/>
                <a:cs typeface="Century Gothic"/>
              </a:rPr>
              <a:t>يوفر آلية للمخاطبات الخارجية عن طريق مركز الإدارة</a:t>
            </a:r>
          </a:p>
          <a:p>
            <a:pPr lvl="1" algn="r" rtl="1">
              <a:lnSpc>
                <a:spcPct val="150000"/>
              </a:lnSpc>
              <a:buClr>
                <a:schemeClr val="bg1">
                  <a:lumMod val="50000"/>
                </a:schemeClr>
              </a:buClr>
            </a:pPr>
            <a:r>
              <a:rPr lang="ar-JO" sz="1800" dirty="0" smtClean="0">
                <a:solidFill>
                  <a:schemeClr val="bg1">
                    <a:lumMod val="50000"/>
                  </a:schemeClr>
                </a:solidFill>
                <a:latin typeface="Century Gothic"/>
                <a:cs typeface="Century Gothic"/>
              </a:rPr>
              <a:t>يوفر آلية للمخاطبات الداخلية عن طريق جميع الموظفين داخل الإدارة</a:t>
            </a:r>
            <a:endParaRPr lang="en-US" sz="1800" dirty="0">
              <a:solidFill>
                <a:schemeClr val="bg1">
                  <a:lumMod val="50000"/>
                </a:schemeClr>
              </a:solidFill>
              <a:latin typeface="Century Gothic"/>
              <a:cs typeface="Century Gothic"/>
            </a:endParaRPr>
          </a:p>
          <a:p>
            <a:pPr lvl="1" algn="r" rtl="1">
              <a:lnSpc>
                <a:spcPct val="150000"/>
              </a:lnSpc>
              <a:buClr>
                <a:schemeClr val="bg1">
                  <a:lumMod val="50000"/>
                </a:schemeClr>
              </a:buClr>
            </a:pPr>
            <a:r>
              <a:rPr lang="ar-JO" sz="1800" dirty="0">
                <a:solidFill>
                  <a:schemeClr val="bg1">
                    <a:lumMod val="50000"/>
                  </a:schemeClr>
                </a:solidFill>
                <a:latin typeface="Century Gothic"/>
                <a:cs typeface="Century Gothic"/>
              </a:rPr>
              <a:t>إمكانية إحالة وتناقل المعاملات ما بين الإدارات </a:t>
            </a:r>
            <a:r>
              <a:rPr lang="ar-JO" sz="1800" dirty="0" smtClean="0">
                <a:solidFill>
                  <a:schemeClr val="bg1">
                    <a:lumMod val="50000"/>
                  </a:schemeClr>
                </a:solidFill>
                <a:latin typeface="Century Gothic"/>
                <a:cs typeface="Century Gothic"/>
              </a:rPr>
              <a:t>و الموظفين </a:t>
            </a:r>
            <a:endParaRPr lang="ar-JO" sz="1800" dirty="0">
              <a:solidFill>
                <a:schemeClr val="bg1">
                  <a:lumMod val="50000"/>
                </a:schemeClr>
              </a:solidFill>
              <a:latin typeface="Century Gothic"/>
              <a:cs typeface="Century Gothic"/>
            </a:endParaRPr>
          </a:p>
          <a:p>
            <a:pPr lvl="1" algn="r" rtl="1">
              <a:lnSpc>
                <a:spcPct val="150000"/>
              </a:lnSpc>
              <a:buClr>
                <a:schemeClr val="bg1">
                  <a:lumMod val="50000"/>
                </a:schemeClr>
              </a:buClr>
            </a:pPr>
            <a:r>
              <a:rPr lang="ar-JO" sz="1800" dirty="0">
                <a:solidFill>
                  <a:schemeClr val="bg1">
                    <a:lumMod val="50000"/>
                  </a:schemeClr>
                </a:solidFill>
                <a:latin typeface="Century Gothic"/>
                <a:cs typeface="Century Gothic"/>
              </a:rPr>
              <a:t>مراقبة ومتابعة حركة المعاملات </a:t>
            </a:r>
            <a:endParaRPr lang="en-US" sz="1800" dirty="0">
              <a:solidFill>
                <a:schemeClr val="bg1">
                  <a:lumMod val="50000"/>
                </a:schemeClr>
              </a:solidFill>
              <a:latin typeface="Century Gothic"/>
              <a:cs typeface="Century Gothic"/>
            </a:endParaRPr>
          </a:p>
          <a:p>
            <a:pPr lvl="1" algn="r" rtl="1">
              <a:lnSpc>
                <a:spcPct val="150000"/>
              </a:lnSpc>
              <a:buClr>
                <a:schemeClr val="bg1">
                  <a:lumMod val="50000"/>
                </a:schemeClr>
              </a:buClr>
            </a:pPr>
            <a:r>
              <a:rPr lang="ar-JO" sz="1800" dirty="0">
                <a:solidFill>
                  <a:schemeClr val="bg1">
                    <a:lumMod val="50000"/>
                  </a:schemeClr>
                </a:solidFill>
                <a:latin typeface="Century Gothic"/>
                <a:cs typeface="Century Gothic"/>
              </a:rPr>
              <a:t>إدخال وتصنيف وحفظ </a:t>
            </a:r>
            <a:r>
              <a:rPr lang="ar-JO" sz="1800" dirty="0" smtClean="0">
                <a:solidFill>
                  <a:schemeClr val="bg1">
                    <a:lumMod val="50000"/>
                  </a:schemeClr>
                </a:solidFill>
                <a:latin typeface="Century Gothic"/>
                <a:cs typeface="Century Gothic"/>
              </a:rPr>
              <a:t>المعاملات في ملفات الأرشيف</a:t>
            </a:r>
            <a:endParaRPr lang="en-US" sz="1800" dirty="0">
              <a:solidFill>
                <a:schemeClr val="bg1">
                  <a:lumMod val="50000"/>
                </a:schemeClr>
              </a:solidFill>
              <a:latin typeface="Century Gothic"/>
              <a:cs typeface="Century Gothic"/>
            </a:endParaRPr>
          </a:p>
        </p:txBody>
      </p:sp>
      <p:sp>
        <p:nvSpPr>
          <p:cNvPr id="2" name="Title 1"/>
          <p:cNvSpPr>
            <a:spLocks noGrp="1"/>
          </p:cNvSpPr>
          <p:nvPr>
            <p:ph type="title"/>
          </p:nvPr>
        </p:nvSpPr>
        <p:spPr/>
        <p:txBody>
          <a:bodyPr/>
          <a:lstStyle/>
          <a:p>
            <a:pPr algn="r" rtl="1"/>
            <a:r>
              <a:rPr lang="ar-JO" sz="2000" dirty="0">
                <a:solidFill>
                  <a:srgbClr val="FF0000"/>
                </a:solidFill>
                <a:latin typeface="Century Gothic" pitchFamily="34" charset="0"/>
              </a:rPr>
              <a:t>نظرة عامة</a:t>
            </a:r>
            <a:endParaRPr lang="en-US" sz="2000" dirty="0">
              <a:solidFill>
                <a:srgbClr val="FF0000"/>
              </a:solidFill>
              <a:latin typeface="Century Gothic" pitchFamily="34" charset="0"/>
            </a:endParaRPr>
          </a:p>
        </p:txBody>
      </p:sp>
      <p:sp>
        <p:nvSpPr>
          <p:cNvPr id="11" name="Footer Placeholder 4"/>
          <p:cNvSpPr>
            <a:spLocks noGrp="1"/>
          </p:cNvSpPr>
          <p:nvPr>
            <p:ph type="ftr" sz="quarter" idx="11"/>
          </p:nvPr>
        </p:nvSpPr>
        <p:spPr>
          <a:xfrm>
            <a:off x="0" y="6569075"/>
            <a:ext cx="7010400" cy="365125"/>
          </a:xfrm>
        </p:spPr>
        <p:txBody>
          <a:bodyPr/>
          <a:lstStyle/>
          <a:p>
            <a:pPr algn="l"/>
            <a:r>
              <a:rPr lang="en-US" dirty="0" smtClean="0"/>
              <a:t>Copyright © 2012 Estarta Solutions. All rights reserved.</a:t>
            </a:r>
            <a:endParaRPr lang="en-US" dirty="0"/>
          </a:p>
        </p:txBody>
      </p:sp>
      <p:sp>
        <p:nvSpPr>
          <p:cNvPr id="12" name="Slide Number Placeholder 5"/>
          <p:cNvSpPr>
            <a:spLocks noGrp="1"/>
          </p:cNvSpPr>
          <p:nvPr>
            <p:ph type="sldNum" sz="quarter" idx="12"/>
          </p:nvPr>
        </p:nvSpPr>
        <p:spPr>
          <a:xfrm>
            <a:off x="7010400" y="6569075"/>
            <a:ext cx="2133600" cy="365125"/>
          </a:xfrm>
        </p:spPr>
        <p:txBody>
          <a:bodyPr/>
          <a:lstStyle/>
          <a:p>
            <a:fld id="{B9E5EA0B-7B42-4005-A395-2F07A0C81D76}" type="slidenum">
              <a:rPr lang="en-US" smtClean="0"/>
              <a:pPr/>
              <a:t>6</a:t>
            </a:fld>
            <a:endParaRPr lang="en-US"/>
          </a:p>
        </p:txBody>
      </p:sp>
    </p:spTree>
    <p:extLst>
      <p:ext uri="{BB962C8B-B14F-4D97-AF65-F5344CB8AC3E}">
        <p14:creationId xmlns:p14="http://schemas.microsoft.com/office/powerpoint/2010/main" val="3620703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6629400"/>
            <a:ext cx="91440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2" name="Rectangle 6"/>
          <p:cNvSpPr>
            <a:spLocks noGrp="1" noChangeArrowheads="1"/>
          </p:cNvSpPr>
          <p:nvPr>
            <p:ph type="body" idx="1"/>
          </p:nvPr>
        </p:nvSpPr>
        <p:spPr/>
        <p:txBody>
          <a:bodyPr/>
          <a:lstStyle/>
          <a:p>
            <a:pPr marL="285750" indent="-285750" algn="r" rtl="1">
              <a:buSzPct val="125000"/>
              <a:buBlip>
                <a:blip r:embed="rId3"/>
              </a:buBlip>
              <a:defRPr/>
            </a:pPr>
            <a:r>
              <a:rPr lang="ar-JO" b="1" dirty="0">
                <a:solidFill>
                  <a:schemeClr val="bg1">
                    <a:lumMod val="50000"/>
                  </a:schemeClr>
                </a:solidFill>
                <a:latin typeface="Century Gothic"/>
                <a:cs typeface="Century Gothic"/>
              </a:rPr>
              <a:t>نظام التراسل الإلكتروني</a:t>
            </a:r>
            <a:endParaRPr lang="en-US" b="1" dirty="0">
              <a:solidFill>
                <a:schemeClr val="bg1">
                  <a:lumMod val="50000"/>
                </a:schemeClr>
              </a:solidFill>
              <a:latin typeface="Century Gothic"/>
              <a:cs typeface="Century Gothic"/>
            </a:endParaRPr>
          </a:p>
          <a:p>
            <a:pPr lvl="1" algn="r" rtl="1">
              <a:lnSpc>
                <a:spcPct val="150000"/>
              </a:lnSpc>
              <a:buClr>
                <a:schemeClr val="bg1">
                  <a:lumMod val="50000"/>
                </a:schemeClr>
              </a:buClr>
            </a:pPr>
            <a:r>
              <a:rPr lang="ar-JO" sz="1800" dirty="0">
                <a:solidFill>
                  <a:schemeClr val="bg1">
                    <a:lumMod val="50000"/>
                  </a:schemeClr>
                </a:solidFill>
                <a:latin typeface="Century Gothic"/>
                <a:cs typeface="Century Gothic"/>
              </a:rPr>
              <a:t>زيادة </a:t>
            </a:r>
            <a:r>
              <a:rPr lang="ar-JO" sz="1800" dirty="0" smtClean="0">
                <a:solidFill>
                  <a:schemeClr val="bg1">
                    <a:lumMod val="50000"/>
                  </a:schemeClr>
                </a:solidFill>
                <a:latin typeface="Century Gothic"/>
                <a:cs typeface="Century Gothic"/>
              </a:rPr>
              <a:t>الإنتاجية و الفعالية</a:t>
            </a:r>
            <a:endParaRPr lang="en-US" sz="1800" dirty="0">
              <a:solidFill>
                <a:schemeClr val="bg1">
                  <a:lumMod val="50000"/>
                </a:schemeClr>
              </a:solidFill>
              <a:latin typeface="Century Gothic"/>
              <a:cs typeface="Century Gothic"/>
            </a:endParaRPr>
          </a:p>
          <a:p>
            <a:pPr lvl="1" algn="r" rtl="1">
              <a:lnSpc>
                <a:spcPct val="150000"/>
              </a:lnSpc>
              <a:buClr>
                <a:schemeClr val="bg1">
                  <a:lumMod val="50000"/>
                </a:schemeClr>
              </a:buClr>
            </a:pPr>
            <a:r>
              <a:rPr lang="ar-JO" sz="1800" dirty="0">
                <a:solidFill>
                  <a:schemeClr val="bg1">
                    <a:lumMod val="50000"/>
                  </a:schemeClr>
                </a:solidFill>
                <a:latin typeface="Century Gothic"/>
                <a:cs typeface="Century Gothic"/>
              </a:rPr>
              <a:t>زيادة الشفافية في العمل</a:t>
            </a:r>
            <a:endParaRPr lang="en-US" sz="1800" dirty="0">
              <a:solidFill>
                <a:schemeClr val="bg1">
                  <a:lumMod val="50000"/>
                </a:schemeClr>
              </a:solidFill>
              <a:latin typeface="Century Gothic"/>
              <a:cs typeface="Century Gothic"/>
            </a:endParaRPr>
          </a:p>
          <a:p>
            <a:pPr lvl="1" algn="r" rtl="1">
              <a:lnSpc>
                <a:spcPct val="150000"/>
              </a:lnSpc>
              <a:buClr>
                <a:schemeClr val="bg1">
                  <a:lumMod val="50000"/>
                </a:schemeClr>
              </a:buClr>
            </a:pPr>
            <a:r>
              <a:rPr lang="ar-JO" sz="1800" dirty="0">
                <a:solidFill>
                  <a:schemeClr val="bg1">
                    <a:lumMod val="50000"/>
                  </a:schemeClr>
                </a:solidFill>
                <a:latin typeface="Century Gothic"/>
                <a:cs typeface="Century Gothic"/>
              </a:rPr>
              <a:t>تقليل الكلفة التشغيلية</a:t>
            </a:r>
            <a:endParaRPr lang="en-US" sz="1800" dirty="0">
              <a:solidFill>
                <a:schemeClr val="bg1">
                  <a:lumMod val="50000"/>
                </a:schemeClr>
              </a:solidFill>
              <a:latin typeface="Century Gothic"/>
              <a:cs typeface="Century Gothic"/>
            </a:endParaRPr>
          </a:p>
          <a:p>
            <a:pPr lvl="1" algn="r" rtl="1">
              <a:lnSpc>
                <a:spcPct val="150000"/>
              </a:lnSpc>
              <a:buClr>
                <a:schemeClr val="bg1">
                  <a:lumMod val="50000"/>
                </a:schemeClr>
              </a:buClr>
            </a:pPr>
            <a:r>
              <a:rPr lang="ar-JO" sz="1800" dirty="0">
                <a:solidFill>
                  <a:schemeClr val="bg1">
                    <a:lumMod val="50000"/>
                  </a:schemeClr>
                </a:solidFill>
                <a:latin typeface="Century Gothic"/>
                <a:cs typeface="Century Gothic"/>
              </a:rPr>
              <a:t>تحسين عملية اتخاذ </a:t>
            </a:r>
            <a:r>
              <a:rPr lang="ar-JO" sz="1800" dirty="0" smtClean="0">
                <a:solidFill>
                  <a:schemeClr val="bg1">
                    <a:lumMod val="50000"/>
                  </a:schemeClr>
                </a:solidFill>
                <a:latin typeface="Century Gothic"/>
                <a:cs typeface="Century Gothic"/>
              </a:rPr>
              <a:t>القرار</a:t>
            </a:r>
            <a:endParaRPr lang="en-US" sz="1800" dirty="0" smtClean="0"/>
          </a:p>
          <a:p>
            <a:pPr marL="285750" indent="-285750" algn="r" rtl="1">
              <a:buSzPct val="125000"/>
              <a:buBlip>
                <a:blip r:embed="rId3"/>
              </a:buBlip>
              <a:defRPr/>
            </a:pPr>
            <a:r>
              <a:rPr lang="ar-JO" b="1" dirty="0" smtClean="0">
                <a:solidFill>
                  <a:schemeClr val="bg1">
                    <a:lumMod val="50000"/>
                  </a:schemeClr>
                </a:solidFill>
                <a:latin typeface="Century Gothic"/>
                <a:cs typeface="Century Gothic"/>
              </a:rPr>
              <a:t>التدرجية</a:t>
            </a:r>
            <a:endParaRPr lang="en-US" b="1" dirty="0">
              <a:solidFill>
                <a:schemeClr val="bg1">
                  <a:lumMod val="50000"/>
                </a:schemeClr>
              </a:solidFill>
              <a:latin typeface="Century Gothic"/>
              <a:cs typeface="Century Gothic"/>
            </a:endParaRPr>
          </a:p>
          <a:p>
            <a:pPr lvl="1" algn="r" rtl="1">
              <a:lnSpc>
                <a:spcPct val="150000"/>
              </a:lnSpc>
              <a:buClr>
                <a:schemeClr val="bg1">
                  <a:lumMod val="50000"/>
                </a:schemeClr>
              </a:buClr>
            </a:pPr>
            <a:r>
              <a:rPr lang="ar-JO" sz="1800" dirty="0">
                <a:solidFill>
                  <a:schemeClr val="bg1">
                    <a:lumMod val="50000"/>
                  </a:schemeClr>
                </a:solidFill>
                <a:latin typeface="Century Gothic"/>
                <a:cs typeface="Century Gothic"/>
              </a:rPr>
              <a:t>ينمو مع نمو بيئة النظام</a:t>
            </a:r>
            <a:endParaRPr lang="en-US" sz="1800" dirty="0">
              <a:solidFill>
                <a:schemeClr val="bg1">
                  <a:lumMod val="50000"/>
                </a:schemeClr>
              </a:solidFill>
              <a:latin typeface="Century Gothic"/>
              <a:cs typeface="Century Gothic"/>
            </a:endParaRPr>
          </a:p>
          <a:p>
            <a:pPr marL="285750" indent="-285750" algn="r" rtl="1">
              <a:buSzPct val="125000"/>
              <a:buBlip>
                <a:blip r:embed="rId3"/>
              </a:buBlip>
              <a:defRPr/>
            </a:pPr>
            <a:r>
              <a:rPr lang="ar-JO" b="1" dirty="0">
                <a:solidFill>
                  <a:schemeClr val="bg1">
                    <a:lumMod val="50000"/>
                  </a:schemeClr>
                </a:solidFill>
                <a:latin typeface="Century Gothic"/>
                <a:cs typeface="Century Gothic"/>
              </a:rPr>
              <a:t>أمن المعلومات</a:t>
            </a:r>
            <a:endParaRPr lang="en-US" b="1" dirty="0">
              <a:solidFill>
                <a:schemeClr val="bg1">
                  <a:lumMod val="50000"/>
                </a:schemeClr>
              </a:solidFill>
              <a:latin typeface="Century Gothic"/>
              <a:cs typeface="Century Gothic"/>
            </a:endParaRPr>
          </a:p>
          <a:p>
            <a:pPr lvl="1" algn="r" rtl="1">
              <a:lnSpc>
                <a:spcPct val="150000"/>
              </a:lnSpc>
              <a:buClr>
                <a:schemeClr val="bg1">
                  <a:lumMod val="50000"/>
                </a:schemeClr>
              </a:buClr>
            </a:pPr>
            <a:r>
              <a:rPr lang="ar-JO" sz="1800" dirty="0">
                <a:solidFill>
                  <a:schemeClr val="bg1">
                    <a:lumMod val="50000"/>
                  </a:schemeClr>
                </a:solidFill>
                <a:latin typeface="Century Gothic"/>
                <a:cs typeface="Century Gothic"/>
              </a:rPr>
              <a:t>التحكم في الوصول إلى المعاملة والتعامل معها </a:t>
            </a:r>
          </a:p>
          <a:p>
            <a:pPr lvl="1" algn="r" rtl="1">
              <a:lnSpc>
                <a:spcPct val="150000"/>
              </a:lnSpc>
              <a:buClr>
                <a:schemeClr val="bg1">
                  <a:lumMod val="50000"/>
                </a:schemeClr>
              </a:buClr>
            </a:pPr>
            <a:r>
              <a:rPr lang="ar-JO" sz="1800" dirty="0" smtClean="0">
                <a:solidFill>
                  <a:schemeClr val="bg1">
                    <a:lumMod val="50000"/>
                  </a:schemeClr>
                </a:solidFill>
                <a:latin typeface="Century Gothic"/>
                <a:cs typeface="Century Gothic"/>
              </a:rPr>
              <a:t>التحكم </a:t>
            </a:r>
            <a:r>
              <a:rPr lang="ar-JO" sz="1800" dirty="0">
                <a:solidFill>
                  <a:schemeClr val="bg1">
                    <a:lumMod val="50000"/>
                  </a:schemeClr>
                </a:solidFill>
                <a:latin typeface="Century Gothic"/>
                <a:cs typeface="Century Gothic"/>
              </a:rPr>
              <a:t>في الوصول للمعاملات عن طريق عدة مستويات: المستخدم, الإدارة والوحدة الرئيسية</a:t>
            </a:r>
            <a:endParaRPr lang="en-US" sz="1800" dirty="0">
              <a:solidFill>
                <a:schemeClr val="bg1">
                  <a:lumMod val="50000"/>
                </a:schemeClr>
              </a:solidFill>
              <a:latin typeface="Century Gothic"/>
              <a:cs typeface="Century Gothic"/>
            </a:endParaRPr>
          </a:p>
        </p:txBody>
      </p:sp>
      <p:sp>
        <p:nvSpPr>
          <p:cNvPr id="3" name="Title 2"/>
          <p:cNvSpPr>
            <a:spLocks noGrp="1"/>
          </p:cNvSpPr>
          <p:nvPr>
            <p:ph type="title"/>
          </p:nvPr>
        </p:nvSpPr>
        <p:spPr/>
        <p:txBody>
          <a:bodyPr/>
          <a:lstStyle/>
          <a:p>
            <a:pPr algn="r" rtl="1"/>
            <a:r>
              <a:rPr lang="ar-JO" sz="2000" dirty="0">
                <a:solidFill>
                  <a:srgbClr val="FF0000"/>
                </a:solidFill>
                <a:latin typeface="Century Gothic" pitchFamily="34" charset="0"/>
              </a:rPr>
              <a:t>الفائدة للمستخدمين</a:t>
            </a:r>
            <a:endParaRPr lang="en-US" sz="2000" dirty="0">
              <a:solidFill>
                <a:srgbClr val="FF0000"/>
              </a:solidFill>
              <a:latin typeface="Century Gothic" pitchFamily="34" charset="0"/>
            </a:endParaRPr>
          </a:p>
        </p:txBody>
      </p:sp>
      <p:sp>
        <p:nvSpPr>
          <p:cNvPr id="14" name="Footer Placeholder 4"/>
          <p:cNvSpPr>
            <a:spLocks noGrp="1"/>
          </p:cNvSpPr>
          <p:nvPr>
            <p:ph type="ftr" sz="quarter" idx="11"/>
          </p:nvPr>
        </p:nvSpPr>
        <p:spPr>
          <a:xfrm>
            <a:off x="6824" y="6561137"/>
            <a:ext cx="4876800" cy="365125"/>
          </a:xfrm>
        </p:spPr>
        <p:txBody>
          <a:bodyPr/>
          <a:lstStyle/>
          <a:p>
            <a:pPr algn="l"/>
            <a:r>
              <a:rPr lang="en-US" dirty="0" smtClean="0"/>
              <a:t>Copyright © 2012 Estarta Solutions. All rights reserved.</a:t>
            </a:r>
            <a:endParaRPr lang="en-US" dirty="0"/>
          </a:p>
        </p:txBody>
      </p:sp>
      <p:sp>
        <p:nvSpPr>
          <p:cNvPr id="15" name="Slide Number Placeholder 5"/>
          <p:cNvSpPr>
            <a:spLocks noGrp="1"/>
          </p:cNvSpPr>
          <p:nvPr>
            <p:ph type="sldNum" sz="quarter" idx="12"/>
          </p:nvPr>
        </p:nvSpPr>
        <p:spPr>
          <a:xfrm>
            <a:off x="7010400" y="6569075"/>
            <a:ext cx="2133600" cy="365125"/>
          </a:xfrm>
        </p:spPr>
        <p:txBody>
          <a:bodyPr/>
          <a:lstStyle/>
          <a:p>
            <a:fld id="{B9E5EA0B-7B42-4005-A395-2F07A0C81D76}" type="slidenum">
              <a:rPr lang="en-US" smtClean="0"/>
              <a:pPr/>
              <a:t>7</a:t>
            </a:fld>
            <a:endParaRPr lang="en-US"/>
          </a:p>
        </p:txBody>
      </p:sp>
    </p:spTree>
    <p:extLst>
      <p:ext uri="{BB962C8B-B14F-4D97-AF65-F5344CB8AC3E}">
        <p14:creationId xmlns:p14="http://schemas.microsoft.com/office/powerpoint/2010/main" val="1331463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 name="Rectangle 72"/>
          <p:cNvSpPr/>
          <p:nvPr/>
        </p:nvSpPr>
        <p:spPr>
          <a:xfrm>
            <a:off x="0" y="6629400"/>
            <a:ext cx="91440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pPr algn="r" rtl="1"/>
            <a:r>
              <a:rPr lang="ar-JO" sz="2000" dirty="0">
                <a:solidFill>
                  <a:srgbClr val="FF0000"/>
                </a:solidFill>
                <a:latin typeface="Century Gothic" pitchFamily="34" charset="0"/>
              </a:rPr>
              <a:t>دورة المعاملة</a:t>
            </a:r>
            <a:endParaRPr lang="en-US" sz="2000" dirty="0">
              <a:solidFill>
                <a:srgbClr val="FF0000"/>
              </a:solidFill>
              <a:latin typeface="Century Gothic" pitchFamily="34" charset="0"/>
            </a:endParaRPr>
          </a:p>
        </p:txBody>
      </p:sp>
      <p:sp>
        <p:nvSpPr>
          <p:cNvPr id="1030" name="Rectangle 5"/>
          <p:cNvSpPr>
            <a:spLocks noChangeArrowheads="1"/>
          </p:cNvSpPr>
          <p:nvPr/>
        </p:nvSpPr>
        <p:spPr bwMode="auto">
          <a:xfrm>
            <a:off x="228600" y="1066800"/>
            <a:ext cx="7772400" cy="701675"/>
          </a:xfrm>
          <a:prstGeom prst="rect">
            <a:avLst/>
          </a:prstGeom>
          <a:noFill/>
          <a:ln w="9525">
            <a:noFill/>
            <a:miter lim="800000"/>
            <a:headEnd/>
            <a:tailEnd/>
          </a:ln>
        </p:spPr>
        <p:txBody>
          <a:bodyPr anchor="ctr"/>
          <a:lstStyle/>
          <a:p>
            <a:endParaRPr lang="en-US" sz="2400" b="1">
              <a:solidFill>
                <a:srgbClr val="CC3300"/>
              </a:solidFill>
              <a:latin typeface="Verdana" pitchFamily="34" charset="0"/>
            </a:endParaRPr>
          </a:p>
        </p:txBody>
      </p:sp>
      <p:sp>
        <p:nvSpPr>
          <p:cNvPr id="1035" name="Rectangle 5"/>
          <p:cNvSpPr>
            <a:spLocks noChangeArrowheads="1"/>
          </p:cNvSpPr>
          <p:nvPr/>
        </p:nvSpPr>
        <p:spPr bwMode="auto">
          <a:xfrm>
            <a:off x="228600" y="1066800"/>
            <a:ext cx="7772400" cy="701675"/>
          </a:xfrm>
          <a:prstGeom prst="rect">
            <a:avLst/>
          </a:prstGeom>
          <a:noFill/>
          <a:ln w="9525">
            <a:noFill/>
            <a:miter lim="800000"/>
            <a:headEnd/>
            <a:tailEnd/>
          </a:ln>
        </p:spPr>
        <p:txBody>
          <a:bodyPr anchor="ctr"/>
          <a:lstStyle/>
          <a:p>
            <a:endParaRPr lang="en-US" sz="2400" b="1">
              <a:solidFill>
                <a:srgbClr val="CC3300"/>
              </a:solidFill>
              <a:latin typeface="Verdana" pitchFamily="34" charset="0"/>
            </a:endParaRPr>
          </a:p>
        </p:txBody>
      </p:sp>
      <p:sp>
        <p:nvSpPr>
          <p:cNvPr id="75" name="Footer Placeholder 4"/>
          <p:cNvSpPr>
            <a:spLocks noGrp="1"/>
          </p:cNvSpPr>
          <p:nvPr>
            <p:ph type="ftr" sz="quarter" idx="11"/>
          </p:nvPr>
        </p:nvSpPr>
        <p:spPr>
          <a:xfrm>
            <a:off x="69850" y="6561137"/>
            <a:ext cx="4876800" cy="365125"/>
          </a:xfrm>
        </p:spPr>
        <p:txBody>
          <a:bodyPr/>
          <a:lstStyle/>
          <a:p>
            <a:pPr algn="l"/>
            <a:r>
              <a:rPr lang="en-US" dirty="0" smtClean="0"/>
              <a:t>Copyright © 2012 Estarta Solutions. All rights reserved.</a:t>
            </a:r>
            <a:endParaRPr lang="en-US" dirty="0"/>
          </a:p>
        </p:txBody>
      </p:sp>
      <p:sp>
        <p:nvSpPr>
          <p:cNvPr id="76" name="Slide Number Placeholder 5"/>
          <p:cNvSpPr>
            <a:spLocks noGrp="1"/>
          </p:cNvSpPr>
          <p:nvPr>
            <p:ph type="sldNum" sz="quarter" idx="12"/>
          </p:nvPr>
        </p:nvSpPr>
        <p:spPr>
          <a:xfrm>
            <a:off x="7010400" y="6569075"/>
            <a:ext cx="2133600" cy="365125"/>
          </a:xfrm>
        </p:spPr>
        <p:txBody>
          <a:bodyPr/>
          <a:lstStyle/>
          <a:p>
            <a:fld id="{B9E5EA0B-7B42-4005-A395-2F07A0C81D76}" type="slidenum">
              <a:rPr lang="en-US" smtClean="0"/>
              <a:pPr/>
              <a:t>8</a:t>
            </a:fld>
            <a:endParaRPr lang="en-US"/>
          </a:p>
        </p:txBody>
      </p:sp>
      <p:pic>
        <p:nvPicPr>
          <p:cNvPr id="143" name="Picture 20" descr="big circ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3429000"/>
            <a:ext cx="47640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 name="Line 13"/>
          <p:cNvSpPr>
            <a:spLocks noChangeShapeType="1"/>
          </p:cNvSpPr>
          <p:nvPr/>
        </p:nvSpPr>
        <p:spPr bwMode="auto">
          <a:xfrm flipH="1" flipV="1">
            <a:off x="4876800" y="3505200"/>
            <a:ext cx="1295400" cy="304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pic>
        <p:nvPicPr>
          <p:cNvPr id="145" name="Picture 21" descr="hom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524000"/>
            <a:ext cx="14335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 name="Picture 23" descr="1 circ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3048000"/>
            <a:ext cx="8382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 name="Picture 24" descr="pap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2057400"/>
            <a:ext cx="4857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 name="Picture 25" descr="printer &amp; scann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57800" y="2014538"/>
            <a:ext cx="160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 name="Picture 26" descr="data bas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6000" y="3657600"/>
            <a:ext cx="1143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Picture 27" descr="cical employ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76800" y="5257800"/>
            <a:ext cx="2971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 name="Picture 28" descr="employe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10400" y="5105400"/>
            <a:ext cx="6858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 name="Picture 29" descr="employe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96000" y="5105400"/>
            <a:ext cx="762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 name="Picture 30" descr="employe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05400" y="5105400"/>
            <a:ext cx="762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 name="Picture 31" descr="blue employe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14600" y="3733800"/>
            <a:ext cx="10668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 name="Picture 32" descr="blue employe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52600" y="5073650"/>
            <a:ext cx="10668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 name="Picture 33" descr="folde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90800" y="5638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 name="Picture 34" descr="pap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67200" y="3048000"/>
            <a:ext cx="677863"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 name="Text Box 35"/>
          <p:cNvSpPr txBox="1">
            <a:spLocks noChangeArrowheads="1"/>
          </p:cNvSpPr>
          <p:nvPr/>
        </p:nvSpPr>
        <p:spPr bwMode="auto">
          <a:xfrm rot="2506246">
            <a:off x="3484563" y="2597150"/>
            <a:ext cx="820737"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ar-JO" sz="1600" b="1"/>
              <a:t>معاملات واردة</a:t>
            </a:r>
            <a:endParaRPr lang="en-US" sz="1600" b="1"/>
          </a:p>
        </p:txBody>
      </p:sp>
      <p:sp>
        <p:nvSpPr>
          <p:cNvPr id="159" name="Text Box 36"/>
          <p:cNvSpPr txBox="1">
            <a:spLocks noChangeArrowheads="1"/>
          </p:cNvSpPr>
          <p:nvPr/>
        </p:nvSpPr>
        <p:spPr bwMode="auto">
          <a:xfrm rot="-1679956">
            <a:off x="4654550" y="2638425"/>
            <a:ext cx="10001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ar-JO" sz="1600" b="1"/>
              <a:t>معاملة ورقية</a:t>
            </a:r>
            <a:endParaRPr lang="en-US" sz="1600" b="1"/>
          </a:p>
        </p:txBody>
      </p:sp>
      <p:sp>
        <p:nvSpPr>
          <p:cNvPr id="160" name="Text Box 37"/>
          <p:cNvSpPr txBox="1">
            <a:spLocks noChangeArrowheads="1"/>
          </p:cNvSpPr>
          <p:nvPr/>
        </p:nvSpPr>
        <p:spPr bwMode="auto">
          <a:xfrm rot="3692345">
            <a:off x="5870575" y="3040063"/>
            <a:ext cx="968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ar-JO" sz="1600" b="1"/>
              <a:t>معاملة الإلكترونية</a:t>
            </a:r>
            <a:endParaRPr lang="en-US" sz="1600" b="1"/>
          </a:p>
        </p:txBody>
      </p:sp>
      <p:sp>
        <p:nvSpPr>
          <p:cNvPr id="161" name="Text Box 38"/>
          <p:cNvSpPr txBox="1">
            <a:spLocks noChangeArrowheads="1"/>
          </p:cNvSpPr>
          <p:nvPr/>
        </p:nvSpPr>
        <p:spPr bwMode="auto">
          <a:xfrm rot="-5853551">
            <a:off x="2124076" y="2990850"/>
            <a:ext cx="8699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ar-JO" sz="1600" b="1"/>
              <a:t>معاملات صادرة</a:t>
            </a:r>
            <a:endParaRPr lang="en-US" sz="1600" b="1"/>
          </a:p>
        </p:txBody>
      </p:sp>
      <p:sp>
        <p:nvSpPr>
          <p:cNvPr id="162" name="Text Box 39"/>
          <p:cNvSpPr txBox="1">
            <a:spLocks noChangeArrowheads="1"/>
          </p:cNvSpPr>
          <p:nvPr/>
        </p:nvSpPr>
        <p:spPr bwMode="auto">
          <a:xfrm>
            <a:off x="4114800" y="3733800"/>
            <a:ext cx="7778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ar-JO" sz="1600" b="1"/>
              <a:t>معالجة الوارد</a:t>
            </a:r>
            <a:endParaRPr lang="en-US" sz="1600" b="1"/>
          </a:p>
        </p:txBody>
      </p:sp>
      <p:sp>
        <p:nvSpPr>
          <p:cNvPr id="163" name="Text Box 40"/>
          <p:cNvSpPr txBox="1">
            <a:spLocks noChangeArrowheads="1"/>
          </p:cNvSpPr>
          <p:nvPr/>
        </p:nvSpPr>
        <p:spPr bwMode="auto">
          <a:xfrm>
            <a:off x="1612900" y="3886200"/>
            <a:ext cx="8255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ar-JO" sz="1600" b="1"/>
              <a:t>معالجة الصادر</a:t>
            </a:r>
            <a:endParaRPr lang="en-US" sz="1600" b="1"/>
          </a:p>
        </p:txBody>
      </p:sp>
      <p:sp>
        <p:nvSpPr>
          <p:cNvPr id="164" name="Text Box 42"/>
          <p:cNvSpPr txBox="1">
            <a:spLocks noChangeArrowheads="1"/>
          </p:cNvSpPr>
          <p:nvPr/>
        </p:nvSpPr>
        <p:spPr bwMode="auto">
          <a:xfrm>
            <a:off x="7132638" y="3810000"/>
            <a:ext cx="7874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ar-JO" sz="1600" b="1"/>
              <a:t>قاعدة البيانات</a:t>
            </a:r>
            <a:endParaRPr lang="en-US" sz="1600" b="1"/>
          </a:p>
        </p:txBody>
      </p:sp>
      <p:sp>
        <p:nvSpPr>
          <p:cNvPr id="165" name="Line 43"/>
          <p:cNvSpPr>
            <a:spLocks noChangeShapeType="1"/>
          </p:cNvSpPr>
          <p:nvPr/>
        </p:nvSpPr>
        <p:spPr bwMode="auto">
          <a:xfrm>
            <a:off x="5943600" y="2743200"/>
            <a:ext cx="533400" cy="9144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66" name="Line 44"/>
          <p:cNvSpPr>
            <a:spLocks noChangeShapeType="1"/>
          </p:cNvSpPr>
          <p:nvPr/>
        </p:nvSpPr>
        <p:spPr bwMode="auto">
          <a:xfrm flipV="1">
            <a:off x="3657600" y="4114800"/>
            <a:ext cx="2438400" cy="9144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67" name="Line 45"/>
          <p:cNvSpPr>
            <a:spLocks noChangeShapeType="1"/>
          </p:cNvSpPr>
          <p:nvPr/>
        </p:nvSpPr>
        <p:spPr bwMode="auto">
          <a:xfrm flipH="1">
            <a:off x="4724400" y="2667000"/>
            <a:ext cx="1066800" cy="5334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68" name="Line 46"/>
          <p:cNvSpPr>
            <a:spLocks noChangeShapeType="1"/>
          </p:cNvSpPr>
          <p:nvPr/>
        </p:nvSpPr>
        <p:spPr bwMode="auto">
          <a:xfrm>
            <a:off x="2667000" y="2514600"/>
            <a:ext cx="152400" cy="12192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69" name="Line 48"/>
          <p:cNvSpPr>
            <a:spLocks noChangeShapeType="1"/>
          </p:cNvSpPr>
          <p:nvPr/>
        </p:nvSpPr>
        <p:spPr bwMode="auto">
          <a:xfrm flipV="1">
            <a:off x="2590800" y="5257800"/>
            <a:ext cx="457200" cy="1524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0" name="Line 49"/>
          <p:cNvSpPr>
            <a:spLocks noChangeShapeType="1"/>
          </p:cNvSpPr>
          <p:nvPr/>
        </p:nvSpPr>
        <p:spPr bwMode="auto">
          <a:xfrm>
            <a:off x="2362200" y="5638800"/>
            <a:ext cx="304800" cy="2286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1" name="Line 50"/>
          <p:cNvSpPr>
            <a:spLocks noChangeShapeType="1"/>
          </p:cNvSpPr>
          <p:nvPr/>
        </p:nvSpPr>
        <p:spPr bwMode="auto">
          <a:xfrm flipH="1">
            <a:off x="5638800" y="4800600"/>
            <a:ext cx="304800" cy="3810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2" name="Text Box 51"/>
          <p:cNvSpPr txBox="1">
            <a:spLocks noChangeArrowheads="1"/>
          </p:cNvSpPr>
          <p:nvPr/>
        </p:nvSpPr>
        <p:spPr bwMode="auto">
          <a:xfrm>
            <a:off x="1720850" y="4762500"/>
            <a:ext cx="7937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ar-JO" sz="1600" b="1"/>
              <a:t>الأرشيف العام</a:t>
            </a:r>
            <a:endParaRPr lang="en-US" sz="1600" b="1"/>
          </a:p>
        </p:txBody>
      </p:sp>
      <p:sp>
        <p:nvSpPr>
          <p:cNvPr id="173" name="Text Box 52"/>
          <p:cNvSpPr txBox="1">
            <a:spLocks noChangeArrowheads="1"/>
          </p:cNvSpPr>
          <p:nvPr/>
        </p:nvSpPr>
        <p:spPr bwMode="auto">
          <a:xfrm>
            <a:off x="2457450" y="6240463"/>
            <a:ext cx="14271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ar-JO" sz="1600" b="1"/>
              <a:t>التصنيف والحفظ في الملفات</a:t>
            </a:r>
            <a:endParaRPr lang="en-US" sz="1600" b="1"/>
          </a:p>
        </p:txBody>
      </p:sp>
      <p:sp>
        <p:nvSpPr>
          <p:cNvPr id="174" name="Line 53"/>
          <p:cNvSpPr>
            <a:spLocks noChangeShapeType="1"/>
          </p:cNvSpPr>
          <p:nvPr/>
        </p:nvSpPr>
        <p:spPr bwMode="auto">
          <a:xfrm flipV="1">
            <a:off x="6096000" y="4343400"/>
            <a:ext cx="228600" cy="3048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5" name="Line 54"/>
          <p:cNvSpPr>
            <a:spLocks noChangeShapeType="1"/>
          </p:cNvSpPr>
          <p:nvPr/>
        </p:nvSpPr>
        <p:spPr bwMode="auto">
          <a:xfrm flipV="1">
            <a:off x="6477000" y="4343400"/>
            <a:ext cx="0" cy="3048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6" name="Line 55"/>
          <p:cNvSpPr>
            <a:spLocks noChangeShapeType="1"/>
          </p:cNvSpPr>
          <p:nvPr/>
        </p:nvSpPr>
        <p:spPr bwMode="auto">
          <a:xfrm flipH="1" flipV="1">
            <a:off x="6629400" y="4343400"/>
            <a:ext cx="228600" cy="3048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7" name="Line 56"/>
          <p:cNvSpPr>
            <a:spLocks noChangeShapeType="1"/>
          </p:cNvSpPr>
          <p:nvPr/>
        </p:nvSpPr>
        <p:spPr bwMode="auto">
          <a:xfrm flipH="1">
            <a:off x="6477000" y="4800600"/>
            <a:ext cx="0" cy="3048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8" name="Line 57"/>
          <p:cNvSpPr>
            <a:spLocks noChangeShapeType="1"/>
          </p:cNvSpPr>
          <p:nvPr/>
        </p:nvSpPr>
        <p:spPr bwMode="auto">
          <a:xfrm>
            <a:off x="6934200" y="4800600"/>
            <a:ext cx="228600" cy="3048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79" name="Picture 58" descr="pap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62600" y="2090738"/>
            <a:ext cx="57785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 name="Picture 59" descr="pap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24600" y="3657600"/>
            <a:ext cx="57785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 name="Picture 60" descr="pap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10400" y="4800600"/>
            <a:ext cx="57785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 name="Picture 61" descr="pap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24600" y="3657600"/>
            <a:ext cx="57785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 name="Picture 62" descr="pap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24600" y="3657600"/>
            <a:ext cx="57785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 name="Picture 63" descr="pap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96000" y="4953000"/>
            <a:ext cx="57785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 name="Picture 64" descr="pap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81600" y="5029200"/>
            <a:ext cx="57785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 name="Picture 65" descr="pap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3124200"/>
            <a:ext cx="4857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 name="Picture 66" descr="circal alon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1800" y="4892675"/>
            <a:ext cx="9906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 name="Picture 67" descr="pap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48400" y="3581400"/>
            <a:ext cx="57785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 name="Picture 68" descr="pap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48000" y="4876800"/>
            <a:ext cx="57785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 name="Picture 69" descr="pap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05000" y="5029200"/>
            <a:ext cx="57785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 name="Picture 70" descr="red pap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67000" y="3657600"/>
            <a:ext cx="6032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 name="Text Box 72"/>
          <p:cNvSpPr txBox="1">
            <a:spLocks noChangeArrowheads="1"/>
          </p:cNvSpPr>
          <p:nvPr/>
        </p:nvSpPr>
        <p:spPr bwMode="auto">
          <a:xfrm>
            <a:off x="3200400" y="1630363"/>
            <a:ext cx="26193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en-US" sz="1400" b="1">
                <a:latin typeface="Tahoma" pitchFamily="34" charset="0"/>
                <a:cs typeface="Tahoma" pitchFamily="34" charset="0"/>
              </a:rPr>
              <a:t>1</a:t>
            </a:r>
          </a:p>
        </p:txBody>
      </p:sp>
      <p:sp>
        <p:nvSpPr>
          <p:cNvPr id="193" name="Text Box 74"/>
          <p:cNvSpPr txBox="1">
            <a:spLocks noChangeArrowheads="1"/>
          </p:cNvSpPr>
          <p:nvPr/>
        </p:nvSpPr>
        <p:spPr bwMode="auto">
          <a:xfrm>
            <a:off x="4267200" y="2743200"/>
            <a:ext cx="2619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en-US" sz="1400" b="1">
                <a:latin typeface="Tahoma" pitchFamily="34" charset="0"/>
                <a:cs typeface="Tahoma" pitchFamily="34" charset="0"/>
              </a:rPr>
              <a:t>2</a:t>
            </a:r>
          </a:p>
        </p:txBody>
      </p:sp>
      <p:sp>
        <p:nvSpPr>
          <p:cNvPr id="194" name="Text Box 75"/>
          <p:cNvSpPr txBox="1">
            <a:spLocks noChangeArrowheads="1"/>
          </p:cNvSpPr>
          <p:nvPr/>
        </p:nvSpPr>
        <p:spPr bwMode="auto">
          <a:xfrm>
            <a:off x="6781800" y="3505200"/>
            <a:ext cx="2619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en-US" sz="1400" b="1">
                <a:latin typeface="Tahoma" pitchFamily="34" charset="0"/>
                <a:cs typeface="Tahoma" pitchFamily="34" charset="0"/>
              </a:rPr>
              <a:t>3</a:t>
            </a:r>
          </a:p>
        </p:txBody>
      </p:sp>
      <p:sp>
        <p:nvSpPr>
          <p:cNvPr id="195" name="Text Box 76"/>
          <p:cNvSpPr txBox="1">
            <a:spLocks noChangeArrowheads="1"/>
          </p:cNvSpPr>
          <p:nvPr/>
        </p:nvSpPr>
        <p:spPr bwMode="auto">
          <a:xfrm>
            <a:off x="6324600" y="1785938"/>
            <a:ext cx="26193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en-US" sz="1400" b="1">
                <a:latin typeface="Tahoma" pitchFamily="34" charset="0"/>
                <a:cs typeface="Tahoma" pitchFamily="34" charset="0"/>
              </a:rPr>
              <a:t>4</a:t>
            </a:r>
          </a:p>
        </p:txBody>
      </p:sp>
      <p:sp>
        <p:nvSpPr>
          <p:cNvPr id="196" name="Text Box 77"/>
          <p:cNvSpPr txBox="1">
            <a:spLocks noChangeArrowheads="1"/>
          </p:cNvSpPr>
          <p:nvPr/>
        </p:nvSpPr>
        <p:spPr bwMode="auto">
          <a:xfrm>
            <a:off x="7543800" y="4876800"/>
            <a:ext cx="2619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en-US" sz="1400" b="1">
                <a:latin typeface="Tahoma" pitchFamily="34" charset="0"/>
                <a:cs typeface="Tahoma" pitchFamily="34" charset="0"/>
              </a:rPr>
              <a:t>5</a:t>
            </a:r>
          </a:p>
        </p:txBody>
      </p:sp>
      <p:sp>
        <p:nvSpPr>
          <p:cNvPr id="197" name="Text Box 79"/>
          <p:cNvSpPr txBox="1">
            <a:spLocks noChangeArrowheads="1"/>
          </p:cNvSpPr>
          <p:nvPr/>
        </p:nvSpPr>
        <p:spPr bwMode="auto">
          <a:xfrm>
            <a:off x="2438400" y="5029200"/>
            <a:ext cx="2619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en-US" sz="1400" b="1">
                <a:latin typeface="Tahoma" pitchFamily="34" charset="0"/>
                <a:cs typeface="Tahoma" pitchFamily="34" charset="0"/>
              </a:rPr>
              <a:t>7</a:t>
            </a:r>
          </a:p>
        </p:txBody>
      </p:sp>
      <p:sp>
        <p:nvSpPr>
          <p:cNvPr id="198" name="Text Box 80"/>
          <p:cNvSpPr txBox="1">
            <a:spLocks noChangeArrowheads="1"/>
          </p:cNvSpPr>
          <p:nvPr/>
        </p:nvSpPr>
        <p:spPr bwMode="auto">
          <a:xfrm>
            <a:off x="3352800" y="5638800"/>
            <a:ext cx="2619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en-US" sz="1400" b="1">
                <a:latin typeface="Tahoma" pitchFamily="34" charset="0"/>
                <a:cs typeface="Tahoma" pitchFamily="34" charset="0"/>
              </a:rPr>
              <a:t>8</a:t>
            </a:r>
          </a:p>
        </p:txBody>
      </p:sp>
      <p:sp>
        <p:nvSpPr>
          <p:cNvPr id="199" name="Line 82"/>
          <p:cNvSpPr>
            <a:spLocks noChangeShapeType="1"/>
          </p:cNvSpPr>
          <p:nvPr/>
        </p:nvSpPr>
        <p:spPr bwMode="auto">
          <a:xfrm flipH="1">
            <a:off x="3352800" y="4038600"/>
            <a:ext cx="27432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00" name="Text Box 83"/>
          <p:cNvSpPr txBox="1">
            <a:spLocks noChangeArrowheads="1"/>
          </p:cNvSpPr>
          <p:nvPr/>
        </p:nvSpPr>
        <p:spPr bwMode="auto">
          <a:xfrm>
            <a:off x="5770563" y="4572000"/>
            <a:ext cx="139223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ar-JO" sz="1600" b="1"/>
              <a:t>إحالة المعاملة على الإدارات</a:t>
            </a:r>
            <a:endParaRPr lang="en-US" sz="1600" b="1"/>
          </a:p>
        </p:txBody>
      </p:sp>
      <p:sp>
        <p:nvSpPr>
          <p:cNvPr id="201" name="Text Box 84"/>
          <p:cNvSpPr txBox="1">
            <a:spLocks noChangeArrowheads="1"/>
          </p:cNvSpPr>
          <p:nvPr/>
        </p:nvSpPr>
        <p:spPr bwMode="auto">
          <a:xfrm>
            <a:off x="3581400" y="4648200"/>
            <a:ext cx="38100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en-US" sz="1400" b="1">
                <a:latin typeface="Tahoma" pitchFamily="34" charset="0"/>
                <a:cs typeface="Tahoma" pitchFamily="34" charset="0"/>
              </a:rPr>
              <a:t>6.</a:t>
            </a:r>
            <a:r>
              <a:rPr lang="ar-JO" sz="1400" b="1">
                <a:latin typeface="Tahoma" pitchFamily="34" charset="0"/>
                <a:cs typeface="Tahoma" pitchFamily="34" charset="0"/>
              </a:rPr>
              <a:t>2</a:t>
            </a:r>
            <a:endParaRPr lang="en-US" sz="1400" b="1">
              <a:latin typeface="Tahoma" pitchFamily="34" charset="0"/>
              <a:cs typeface="Tahoma" pitchFamily="34" charset="0"/>
            </a:endParaRPr>
          </a:p>
        </p:txBody>
      </p:sp>
      <p:sp>
        <p:nvSpPr>
          <p:cNvPr id="202" name="Text Box 85"/>
          <p:cNvSpPr txBox="1">
            <a:spLocks noChangeArrowheads="1"/>
          </p:cNvSpPr>
          <p:nvPr/>
        </p:nvSpPr>
        <p:spPr bwMode="auto">
          <a:xfrm>
            <a:off x="3352800" y="3763963"/>
            <a:ext cx="37465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en-US" sz="1400" b="1">
                <a:latin typeface="Tahoma" pitchFamily="34" charset="0"/>
                <a:cs typeface="Tahoma" pitchFamily="34" charset="0"/>
              </a:rPr>
              <a:t>6.</a:t>
            </a:r>
            <a:r>
              <a:rPr lang="ar-JO" sz="1400" b="1">
                <a:latin typeface="Tahoma" pitchFamily="34" charset="0"/>
                <a:cs typeface="Tahoma" pitchFamily="34" charset="0"/>
              </a:rPr>
              <a:t>1</a:t>
            </a:r>
            <a:endParaRPr lang="en-US" sz="1400" b="1">
              <a:latin typeface="Tahoma" pitchFamily="34" charset="0"/>
              <a:cs typeface="Tahoma" pitchFamily="34" charset="0"/>
            </a:endParaRPr>
          </a:p>
        </p:txBody>
      </p:sp>
      <p:pic>
        <p:nvPicPr>
          <p:cNvPr id="203" name="Picture 87" descr="pap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48400" y="3690938"/>
            <a:ext cx="57785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 name="Line 88"/>
          <p:cNvSpPr>
            <a:spLocks noChangeShapeType="1"/>
          </p:cNvSpPr>
          <p:nvPr/>
        </p:nvSpPr>
        <p:spPr bwMode="auto">
          <a:xfrm>
            <a:off x="3048000" y="4343400"/>
            <a:ext cx="228600" cy="6096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pic>
        <p:nvPicPr>
          <p:cNvPr id="205" name="Picture 89" descr="red pap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67000" y="3657600"/>
            <a:ext cx="6032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 name="Picture 90" descr="red pap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48000" y="4800600"/>
            <a:ext cx="6032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 name="Picture 91" descr="red pap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05000" y="5029200"/>
            <a:ext cx="6032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 name="Line 45"/>
          <p:cNvSpPr>
            <a:spLocks noChangeShapeType="1"/>
          </p:cNvSpPr>
          <p:nvPr/>
        </p:nvSpPr>
        <p:spPr bwMode="auto">
          <a:xfrm flipH="1" flipV="1">
            <a:off x="3276600" y="2438400"/>
            <a:ext cx="914400" cy="7620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13389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92">
                                            <p:txEl>
                                              <p:pRg st="0" end="0"/>
                                            </p:txEl>
                                          </p:spTgt>
                                        </p:tgtEl>
                                        <p:attrNameLst>
                                          <p:attrName>style.visibility</p:attrName>
                                        </p:attrNameLst>
                                      </p:cBhvr>
                                      <p:to>
                                        <p:strVal val="visible"/>
                                      </p:to>
                                    </p:set>
                                    <p:animEffect transition="in" filter="box(in)">
                                      <p:cBhvr>
                                        <p:cTn id="7" dur="500"/>
                                        <p:tgtEl>
                                          <p:spTgt spid="192">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45"/>
                                        </p:tgtEl>
                                        <p:attrNameLst>
                                          <p:attrName>style.visibility</p:attrName>
                                        </p:attrNameLst>
                                      </p:cBhvr>
                                      <p:to>
                                        <p:strVal val="visible"/>
                                      </p:to>
                                    </p:set>
                                    <p:animEffect transition="in" filter="blinds(horizontal)">
                                      <p:cBhvr>
                                        <p:cTn id="11" dur="500"/>
                                        <p:tgtEl>
                                          <p:spTgt spid="145"/>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08"/>
                                        </p:tgtEl>
                                        <p:attrNameLst>
                                          <p:attrName>style.visibility</p:attrName>
                                        </p:attrNameLst>
                                      </p:cBhvr>
                                      <p:to>
                                        <p:strVal val="visible"/>
                                      </p:to>
                                    </p:set>
                                    <p:animEffect transition="in" filter="blinds(horizontal)">
                                      <p:cBhvr>
                                        <p:cTn id="15" dur="500"/>
                                        <p:tgtEl>
                                          <p:spTgt spid="208"/>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193"/>
                                        </p:tgtEl>
                                        <p:attrNameLst>
                                          <p:attrName>style.visibility</p:attrName>
                                        </p:attrNameLst>
                                      </p:cBhvr>
                                      <p:to>
                                        <p:strVal val="visible"/>
                                      </p:to>
                                    </p:set>
                                    <p:animEffect transition="in" filter="box(in)">
                                      <p:cBhvr>
                                        <p:cTn id="19" dur="500"/>
                                        <p:tgtEl>
                                          <p:spTgt spid="193"/>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146"/>
                                        </p:tgtEl>
                                        <p:attrNameLst>
                                          <p:attrName>style.visibility</p:attrName>
                                        </p:attrNameLst>
                                      </p:cBhvr>
                                      <p:to>
                                        <p:strVal val="visible"/>
                                      </p:to>
                                    </p:set>
                                    <p:animEffect transition="in" filter="blinds(horizontal)">
                                      <p:cBhvr>
                                        <p:cTn id="23" dur="500"/>
                                        <p:tgtEl>
                                          <p:spTgt spid="14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43"/>
                                        </p:tgtEl>
                                        <p:attrNameLst>
                                          <p:attrName>style.visibility</p:attrName>
                                        </p:attrNameLst>
                                      </p:cBhvr>
                                      <p:to>
                                        <p:strVal val="visible"/>
                                      </p:to>
                                    </p:set>
                                    <p:animEffect transition="in" filter="fade">
                                      <p:cBhvr>
                                        <p:cTn id="27" dur="500"/>
                                        <p:tgtEl>
                                          <p:spTgt spid="14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58"/>
                                        </p:tgtEl>
                                        <p:attrNameLst>
                                          <p:attrName>style.visibility</p:attrName>
                                        </p:attrNameLst>
                                      </p:cBhvr>
                                      <p:to>
                                        <p:strVal val="visible"/>
                                      </p:to>
                                    </p:set>
                                    <p:animEffect transition="in" filter="fade">
                                      <p:cBhvr>
                                        <p:cTn id="31" dur="500"/>
                                        <p:tgtEl>
                                          <p:spTgt spid="158"/>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47"/>
                                        </p:tgtEl>
                                        <p:attrNameLst>
                                          <p:attrName>style.visibility</p:attrName>
                                        </p:attrNameLst>
                                      </p:cBhvr>
                                      <p:to>
                                        <p:strVal val="visible"/>
                                      </p:to>
                                    </p:set>
                                    <p:animEffect transition="in" filter="fade">
                                      <p:cBhvr>
                                        <p:cTn id="35" dur="1500"/>
                                        <p:tgtEl>
                                          <p:spTgt spid="147"/>
                                        </p:tgtEl>
                                      </p:cBhvr>
                                    </p:animEffect>
                                  </p:childTnLst>
                                </p:cTn>
                              </p:par>
                            </p:childTnLst>
                          </p:cTn>
                        </p:par>
                        <p:par>
                          <p:cTn id="36" fill="hold">
                            <p:stCondLst>
                              <p:cond delay="5000"/>
                            </p:stCondLst>
                            <p:childTnLst>
                              <p:par>
                                <p:cTn id="37" presetID="0" presetClass="path" presetSubtype="0" accel="50000" decel="50000" fill="hold" nodeType="afterEffect">
                                  <p:stCondLst>
                                    <p:cond delay="0"/>
                                  </p:stCondLst>
                                  <p:childTnLst>
                                    <p:animMotion origin="layout" path="M 0 3.75723E-6 L 0.10677 0.12023 " pathEditMode="relative" rAng="0" ptsTypes="AA">
                                      <p:cBhvr>
                                        <p:cTn id="38" dur="1500" fill="hold"/>
                                        <p:tgtEl>
                                          <p:spTgt spid="147"/>
                                        </p:tgtEl>
                                        <p:attrNameLst>
                                          <p:attrName>ppt_x</p:attrName>
                                          <p:attrName>ppt_y</p:attrName>
                                        </p:attrNameLst>
                                      </p:cBhvr>
                                      <p:rCtr x="5330" y="6012"/>
                                    </p:animMotion>
                                  </p:childTnLst>
                                </p:cTn>
                              </p:par>
                            </p:childTnLst>
                          </p:cTn>
                        </p:par>
                        <p:par>
                          <p:cTn id="39" fill="hold">
                            <p:stCondLst>
                              <p:cond delay="6500"/>
                            </p:stCondLst>
                            <p:childTnLst>
                              <p:par>
                                <p:cTn id="40" presetID="10" presetClass="exit" presetSubtype="0" fill="hold" nodeType="afterEffect">
                                  <p:stCondLst>
                                    <p:cond delay="0"/>
                                  </p:stCondLst>
                                  <p:childTnLst>
                                    <p:animEffect transition="out" filter="fade">
                                      <p:cBhvr>
                                        <p:cTn id="41" dur="1500"/>
                                        <p:tgtEl>
                                          <p:spTgt spid="147"/>
                                        </p:tgtEl>
                                      </p:cBhvr>
                                    </p:animEffect>
                                    <p:set>
                                      <p:cBhvr>
                                        <p:cTn id="42" dur="1" fill="hold">
                                          <p:stCondLst>
                                            <p:cond delay="1499"/>
                                          </p:stCondLst>
                                        </p:cTn>
                                        <p:tgtEl>
                                          <p:spTgt spid="147"/>
                                        </p:tgtEl>
                                        <p:attrNameLst>
                                          <p:attrName>style.visibility</p:attrName>
                                        </p:attrNameLst>
                                      </p:cBhvr>
                                      <p:to>
                                        <p:strVal val="hidden"/>
                                      </p:to>
                                    </p:set>
                                  </p:childTnLst>
                                </p:cTn>
                              </p:par>
                            </p:childTnLst>
                          </p:cTn>
                        </p:par>
                        <p:par>
                          <p:cTn id="43" fill="hold">
                            <p:stCondLst>
                              <p:cond delay="8000"/>
                            </p:stCondLst>
                            <p:childTnLst>
                              <p:par>
                                <p:cTn id="44" presetID="10" presetClass="entr" presetSubtype="0" fill="hold" grpId="0" nodeType="afterEffect">
                                  <p:stCondLst>
                                    <p:cond delay="0"/>
                                  </p:stCondLst>
                                  <p:childTnLst>
                                    <p:set>
                                      <p:cBhvr>
                                        <p:cTn id="45" dur="1" fill="hold">
                                          <p:stCondLst>
                                            <p:cond delay="0"/>
                                          </p:stCondLst>
                                        </p:cTn>
                                        <p:tgtEl>
                                          <p:spTgt spid="162"/>
                                        </p:tgtEl>
                                        <p:attrNameLst>
                                          <p:attrName>style.visibility</p:attrName>
                                        </p:attrNameLst>
                                      </p:cBhvr>
                                      <p:to>
                                        <p:strVal val="visible"/>
                                      </p:to>
                                    </p:set>
                                    <p:animEffect transition="in" filter="fade">
                                      <p:cBhvr>
                                        <p:cTn id="46" dur="500"/>
                                        <p:tgtEl>
                                          <p:spTgt spid="162"/>
                                        </p:tgtEl>
                                      </p:cBhvr>
                                    </p:animEffect>
                                  </p:childTnLst>
                                </p:cTn>
                              </p:par>
                            </p:childTnLst>
                          </p:cTn>
                        </p:par>
                        <p:par>
                          <p:cTn id="47" fill="hold">
                            <p:stCondLst>
                              <p:cond delay="8500"/>
                            </p:stCondLst>
                            <p:childTnLst>
                              <p:par>
                                <p:cTn id="48" presetID="10" presetClass="entr" presetSubtype="0" fill="hold" nodeType="afterEffect">
                                  <p:stCondLst>
                                    <p:cond delay="0"/>
                                  </p:stCondLst>
                                  <p:childTnLst>
                                    <p:set>
                                      <p:cBhvr>
                                        <p:cTn id="49" dur="1" fill="hold">
                                          <p:stCondLst>
                                            <p:cond delay="0"/>
                                          </p:stCondLst>
                                        </p:cTn>
                                        <p:tgtEl>
                                          <p:spTgt spid="157"/>
                                        </p:tgtEl>
                                        <p:attrNameLst>
                                          <p:attrName>style.visibility</p:attrName>
                                        </p:attrNameLst>
                                      </p:cBhvr>
                                      <p:to>
                                        <p:strVal val="visible"/>
                                      </p:to>
                                    </p:set>
                                    <p:animEffect transition="in" filter="fade">
                                      <p:cBhvr>
                                        <p:cTn id="50" dur="1500"/>
                                        <p:tgtEl>
                                          <p:spTgt spid="157"/>
                                        </p:tgtEl>
                                      </p:cBhvr>
                                    </p:animEffect>
                                  </p:childTnLst>
                                </p:cTn>
                              </p:par>
                            </p:childTnLst>
                          </p:cTn>
                        </p:par>
                        <p:par>
                          <p:cTn id="51" fill="hold">
                            <p:stCondLst>
                              <p:cond delay="10000"/>
                            </p:stCondLst>
                            <p:childTnLst>
                              <p:par>
                                <p:cTn id="52" presetID="3" presetClass="entr" presetSubtype="10" fill="hold" grpId="0" nodeType="afterEffect">
                                  <p:stCondLst>
                                    <p:cond delay="0"/>
                                  </p:stCondLst>
                                  <p:childTnLst>
                                    <p:set>
                                      <p:cBhvr>
                                        <p:cTn id="53" dur="1" fill="hold">
                                          <p:stCondLst>
                                            <p:cond delay="0"/>
                                          </p:stCondLst>
                                        </p:cTn>
                                        <p:tgtEl>
                                          <p:spTgt spid="144"/>
                                        </p:tgtEl>
                                        <p:attrNameLst>
                                          <p:attrName>style.visibility</p:attrName>
                                        </p:attrNameLst>
                                      </p:cBhvr>
                                      <p:to>
                                        <p:strVal val="visible"/>
                                      </p:to>
                                    </p:set>
                                    <p:animEffect transition="in" filter="blinds(horizontal)">
                                      <p:cBhvr>
                                        <p:cTn id="54" dur="500"/>
                                        <p:tgtEl>
                                          <p:spTgt spid="144"/>
                                        </p:tgtEl>
                                      </p:cBhvr>
                                    </p:animEffect>
                                  </p:childTnLst>
                                </p:cTn>
                              </p:par>
                            </p:childTnLst>
                          </p:cTn>
                        </p:par>
                        <p:par>
                          <p:cTn id="55" fill="hold">
                            <p:stCondLst>
                              <p:cond delay="10500"/>
                            </p:stCondLst>
                            <p:childTnLst>
                              <p:par>
                                <p:cTn id="56" presetID="4" presetClass="entr" presetSubtype="16" fill="hold" grpId="0" nodeType="afterEffect">
                                  <p:stCondLst>
                                    <p:cond delay="0"/>
                                  </p:stCondLst>
                                  <p:childTnLst>
                                    <p:set>
                                      <p:cBhvr>
                                        <p:cTn id="57" dur="1" fill="hold">
                                          <p:stCondLst>
                                            <p:cond delay="0"/>
                                          </p:stCondLst>
                                        </p:cTn>
                                        <p:tgtEl>
                                          <p:spTgt spid="194"/>
                                        </p:tgtEl>
                                        <p:attrNameLst>
                                          <p:attrName>style.visibility</p:attrName>
                                        </p:attrNameLst>
                                      </p:cBhvr>
                                      <p:to>
                                        <p:strVal val="visible"/>
                                      </p:to>
                                    </p:set>
                                    <p:animEffect transition="in" filter="box(in)">
                                      <p:cBhvr>
                                        <p:cTn id="58" dur="500"/>
                                        <p:tgtEl>
                                          <p:spTgt spid="194"/>
                                        </p:tgtEl>
                                      </p:cBhvr>
                                    </p:animEffect>
                                  </p:childTnLst>
                                </p:cTn>
                              </p:par>
                            </p:childTnLst>
                          </p:cTn>
                        </p:par>
                        <p:par>
                          <p:cTn id="59" fill="hold">
                            <p:stCondLst>
                              <p:cond delay="11000"/>
                            </p:stCondLst>
                            <p:childTnLst>
                              <p:par>
                                <p:cTn id="60" presetID="5" presetClass="entr" presetSubtype="10" fill="hold" nodeType="afterEffect">
                                  <p:stCondLst>
                                    <p:cond delay="0"/>
                                  </p:stCondLst>
                                  <p:childTnLst>
                                    <p:set>
                                      <p:cBhvr>
                                        <p:cTn id="61" dur="1" fill="hold">
                                          <p:stCondLst>
                                            <p:cond delay="0"/>
                                          </p:stCondLst>
                                        </p:cTn>
                                        <p:tgtEl>
                                          <p:spTgt spid="149"/>
                                        </p:tgtEl>
                                        <p:attrNameLst>
                                          <p:attrName>style.visibility</p:attrName>
                                        </p:attrNameLst>
                                      </p:cBhvr>
                                      <p:to>
                                        <p:strVal val="visible"/>
                                      </p:to>
                                    </p:set>
                                    <p:animEffect transition="in" filter="checkerboard(across)">
                                      <p:cBhvr>
                                        <p:cTn id="62" dur="500"/>
                                        <p:tgtEl>
                                          <p:spTgt spid="149"/>
                                        </p:tgtEl>
                                      </p:cBhvr>
                                    </p:animEffect>
                                  </p:childTnLst>
                                </p:cTn>
                              </p:par>
                            </p:childTnLst>
                          </p:cTn>
                        </p:par>
                        <p:par>
                          <p:cTn id="63" fill="hold">
                            <p:stCondLst>
                              <p:cond delay="11500"/>
                            </p:stCondLst>
                            <p:childTnLst>
                              <p:par>
                                <p:cTn id="64" presetID="10" presetClass="entr" presetSubtype="0" fill="hold" grpId="0" nodeType="afterEffect">
                                  <p:stCondLst>
                                    <p:cond delay="0"/>
                                  </p:stCondLst>
                                  <p:childTnLst>
                                    <p:set>
                                      <p:cBhvr>
                                        <p:cTn id="65" dur="1" fill="hold">
                                          <p:stCondLst>
                                            <p:cond delay="0"/>
                                          </p:stCondLst>
                                        </p:cTn>
                                        <p:tgtEl>
                                          <p:spTgt spid="164"/>
                                        </p:tgtEl>
                                        <p:attrNameLst>
                                          <p:attrName>style.visibility</p:attrName>
                                        </p:attrNameLst>
                                      </p:cBhvr>
                                      <p:to>
                                        <p:strVal val="visible"/>
                                      </p:to>
                                    </p:set>
                                    <p:animEffect transition="in" filter="fade">
                                      <p:cBhvr>
                                        <p:cTn id="66" dur="500"/>
                                        <p:tgtEl>
                                          <p:spTgt spid="164"/>
                                        </p:tgtEl>
                                      </p:cBhvr>
                                    </p:animEffect>
                                  </p:childTnLst>
                                </p:cTn>
                              </p:par>
                            </p:childTnLst>
                          </p:cTn>
                        </p:par>
                        <p:par>
                          <p:cTn id="67" fill="hold">
                            <p:stCondLst>
                              <p:cond delay="12000"/>
                            </p:stCondLst>
                            <p:childTnLst>
                              <p:par>
                                <p:cTn id="68" presetID="0" presetClass="path" presetSubtype="0" accel="50000" decel="50000" fill="hold" nodeType="afterEffect">
                                  <p:stCondLst>
                                    <p:cond delay="0"/>
                                  </p:stCondLst>
                                  <p:childTnLst>
                                    <p:animMotion origin="layout" path="M -3.33333E-6 -1.11111E-6 L 0.25 0.07778 " pathEditMode="relative" rAng="0" ptsTypes="AA">
                                      <p:cBhvr>
                                        <p:cTn id="69" dur="1500" fill="hold"/>
                                        <p:tgtEl>
                                          <p:spTgt spid="157"/>
                                        </p:tgtEl>
                                        <p:attrNameLst>
                                          <p:attrName>ppt_x</p:attrName>
                                          <p:attrName>ppt_y</p:attrName>
                                        </p:attrNameLst>
                                      </p:cBhvr>
                                      <p:rCtr x="12500" y="3889"/>
                                    </p:animMotion>
                                  </p:childTnLst>
                                </p:cTn>
                              </p:par>
                            </p:childTnLst>
                          </p:cTn>
                        </p:par>
                        <p:par>
                          <p:cTn id="70" fill="hold">
                            <p:stCondLst>
                              <p:cond delay="13500"/>
                            </p:stCondLst>
                            <p:childTnLst>
                              <p:par>
                                <p:cTn id="71" presetID="10" presetClass="exit" presetSubtype="0" fill="hold" nodeType="afterEffect">
                                  <p:stCondLst>
                                    <p:cond delay="0"/>
                                  </p:stCondLst>
                                  <p:childTnLst>
                                    <p:animEffect transition="out" filter="fade">
                                      <p:cBhvr>
                                        <p:cTn id="72" dur="1500"/>
                                        <p:tgtEl>
                                          <p:spTgt spid="157"/>
                                        </p:tgtEl>
                                      </p:cBhvr>
                                    </p:animEffect>
                                    <p:set>
                                      <p:cBhvr>
                                        <p:cTn id="73" dur="1" fill="hold">
                                          <p:stCondLst>
                                            <p:cond delay="1499"/>
                                          </p:stCondLst>
                                        </p:cTn>
                                        <p:tgtEl>
                                          <p:spTgt spid="157"/>
                                        </p:tgtEl>
                                        <p:attrNameLst>
                                          <p:attrName>style.visibility</p:attrName>
                                        </p:attrNameLst>
                                      </p:cBhvr>
                                      <p:to>
                                        <p:strVal val="hidden"/>
                                      </p:to>
                                    </p:set>
                                  </p:childTnLst>
                                </p:cTn>
                              </p:par>
                            </p:childTnLst>
                          </p:cTn>
                        </p:par>
                        <p:par>
                          <p:cTn id="74" fill="hold">
                            <p:stCondLst>
                              <p:cond delay="15000"/>
                            </p:stCondLst>
                            <p:childTnLst>
                              <p:par>
                                <p:cTn id="75" presetID="10" presetClass="entr" presetSubtype="0" fill="hold" nodeType="afterEffect">
                                  <p:stCondLst>
                                    <p:cond delay="0"/>
                                  </p:stCondLst>
                                  <p:childTnLst>
                                    <p:set>
                                      <p:cBhvr>
                                        <p:cTn id="76" dur="1" fill="hold">
                                          <p:stCondLst>
                                            <p:cond delay="0"/>
                                          </p:stCondLst>
                                        </p:cTn>
                                        <p:tgtEl>
                                          <p:spTgt spid="186"/>
                                        </p:tgtEl>
                                        <p:attrNameLst>
                                          <p:attrName>style.visibility</p:attrName>
                                        </p:attrNameLst>
                                      </p:cBhvr>
                                      <p:to>
                                        <p:strVal val="visible"/>
                                      </p:to>
                                    </p:set>
                                    <p:animEffect transition="in" filter="fade">
                                      <p:cBhvr>
                                        <p:cTn id="77" dur="1500"/>
                                        <p:tgtEl>
                                          <p:spTgt spid="186"/>
                                        </p:tgtEl>
                                      </p:cBhvr>
                                    </p:animEffect>
                                  </p:childTnLst>
                                </p:cTn>
                              </p:par>
                            </p:childTnLst>
                          </p:cTn>
                        </p:par>
                        <p:par>
                          <p:cTn id="78" fill="hold">
                            <p:stCondLst>
                              <p:cond delay="16500"/>
                            </p:stCondLst>
                            <p:childTnLst>
                              <p:par>
                                <p:cTn id="79" presetID="3" presetClass="entr" presetSubtype="10" fill="hold" grpId="0" nodeType="afterEffect">
                                  <p:stCondLst>
                                    <p:cond delay="0"/>
                                  </p:stCondLst>
                                  <p:childTnLst>
                                    <p:set>
                                      <p:cBhvr>
                                        <p:cTn id="80" dur="1" fill="hold">
                                          <p:stCondLst>
                                            <p:cond delay="0"/>
                                          </p:stCondLst>
                                        </p:cTn>
                                        <p:tgtEl>
                                          <p:spTgt spid="167"/>
                                        </p:tgtEl>
                                        <p:attrNameLst>
                                          <p:attrName>style.visibility</p:attrName>
                                        </p:attrNameLst>
                                      </p:cBhvr>
                                      <p:to>
                                        <p:strVal val="visible"/>
                                      </p:to>
                                    </p:set>
                                    <p:animEffect transition="in" filter="blinds(horizontal)">
                                      <p:cBhvr>
                                        <p:cTn id="81" dur="500"/>
                                        <p:tgtEl>
                                          <p:spTgt spid="167"/>
                                        </p:tgtEl>
                                      </p:cBhvr>
                                    </p:animEffect>
                                  </p:childTnLst>
                                </p:cTn>
                              </p:par>
                            </p:childTnLst>
                          </p:cTn>
                        </p:par>
                        <p:par>
                          <p:cTn id="82" fill="hold">
                            <p:stCondLst>
                              <p:cond delay="17000"/>
                            </p:stCondLst>
                            <p:childTnLst>
                              <p:par>
                                <p:cTn id="83" presetID="4" presetClass="entr" presetSubtype="16" fill="hold" grpId="0" nodeType="afterEffect">
                                  <p:stCondLst>
                                    <p:cond delay="0"/>
                                  </p:stCondLst>
                                  <p:childTnLst>
                                    <p:set>
                                      <p:cBhvr>
                                        <p:cTn id="84" dur="1" fill="hold">
                                          <p:stCondLst>
                                            <p:cond delay="0"/>
                                          </p:stCondLst>
                                        </p:cTn>
                                        <p:tgtEl>
                                          <p:spTgt spid="195"/>
                                        </p:tgtEl>
                                        <p:attrNameLst>
                                          <p:attrName>style.visibility</p:attrName>
                                        </p:attrNameLst>
                                      </p:cBhvr>
                                      <p:to>
                                        <p:strVal val="visible"/>
                                      </p:to>
                                    </p:set>
                                    <p:animEffect transition="in" filter="box(in)">
                                      <p:cBhvr>
                                        <p:cTn id="85" dur="500"/>
                                        <p:tgtEl>
                                          <p:spTgt spid="195"/>
                                        </p:tgtEl>
                                      </p:cBhvr>
                                    </p:animEffect>
                                  </p:childTnLst>
                                </p:cTn>
                              </p:par>
                            </p:childTnLst>
                          </p:cTn>
                        </p:par>
                        <p:par>
                          <p:cTn id="86" fill="hold">
                            <p:stCondLst>
                              <p:cond delay="17500"/>
                            </p:stCondLst>
                            <p:childTnLst>
                              <p:par>
                                <p:cTn id="87" presetID="5" presetClass="entr" presetSubtype="10" fill="hold" nodeType="afterEffect">
                                  <p:stCondLst>
                                    <p:cond delay="0"/>
                                  </p:stCondLst>
                                  <p:childTnLst>
                                    <p:set>
                                      <p:cBhvr>
                                        <p:cTn id="88" dur="1" fill="hold">
                                          <p:stCondLst>
                                            <p:cond delay="0"/>
                                          </p:stCondLst>
                                        </p:cTn>
                                        <p:tgtEl>
                                          <p:spTgt spid="148"/>
                                        </p:tgtEl>
                                        <p:attrNameLst>
                                          <p:attrName>style.visibility</p:attrName>
                                        </p:attrNameLst>
                                      </p:cBhvr>
                                      <p:to>
                                        <p:strVal val="visible"/>
                                      </p:to>
                                    </p:set>
                                    <p:animEffect transition="in" filter="checkerboard(across)">
                                      <p:cBhvr>
                                        <p:cTn id="89" dur="500"/>
                                        <p:tgtEl>
                                          <p:spTgt spid="148"/>
                                        </p:tgtEl>
                                      </p:cBhvr>
                                    </p:animEffect>
                                  </p:childTnLst>
                                </p:cTn>
                              </p:par>
                            </p:childTnLst>
                          </p:cTn>
                        </p:par>
                        <p:par>
                          <p:cTn id="90" fill="hold">
                            <p:stCondLst>
                              <p:cond delay="18000"/>
                            </p:stCondLst>
                            <p:childTnLst>
                              <p:par>
                                <p:cTn id="91" presetID="0" presetClass="path" presetSubtype="0" accel="50000" decel="50000" fill="hold" nodeType="afterEffect">
                                  <p:stCondLst>
                                    <p:cond delay="0"/>
                                  </p:stCondLst>
                                  <p:childTnLst>
                                    <p:animMotion origin="layout" path="M 0.0151 -0.0243 L 0.15677 -0.14676 " pathEditMode="relative" rAng="0" ptsTypes="AA">
                                      <p:cBhvr>
                                        <p:cTn id="92" dur="1500" fill="hold"/>
                                        <p:tgtEl>
                                          <p:spTgt spid="186"/>
                                        </p:tgtEl>
                                        <p:attrNameLst>
                                          <p:attrName>ppt_x</p:attrName>
                                          <p:attrName>ppt_y</p:attrName>
                                        </p:attrNameLst>
                                      </p:cBhvr>
                                      <p:rCtr x="7083" y="-6134"/>
                                    </p:animMotion>
                                  </p:childTnLst>
                                </p:cTn>
                              </p:par>
                            </p:childTnLst>
                          </p:cTn>
                        </p:par>
                        <p:par>
                          <p:cTn id="93" fill="hold">
                            <p:stCondLst>
                              <p:cond delay="19500"/>
                            </p:stCondLst>
                            <p:childTnLst>
                              <p:par>
                                <p:cTn id="94" presetID="10" presetClass="exit" presetSubtype="0" fill="hold" nodeType="afterEffect">
                                  <p:stCondLst>
                                    <p:cond delay="0"/>
                                  </p:stCondLst>
                                  <p:childTnLst>
                                    <p:animEffect transition="out" filter="fade">
                                      <p:cBhvr>
                                        <p:cTn id="95" dur="1500"/>
                                        <p:tgtEl>
                                          <p:spTgt spid="186"/>
                                        </p:tgtEl>
                                      </p:cBhvr>
                                    </p:animEffect>
                                    <p:set>
                                      <p:cBhvr>
                                        <p:cTn id="96" dur="1" fill="hold">
                                          <p:stCondLst>
                                            <p:cond delay="1499"/>
                                          </p:stCondLst>
                                        </p:cTn>
                                        <p:tgtEl>
                                          <p:spTgt spid="186"/>
                                        </p:tgtEl>
                                        <p:attrNameLst>
                                          <p:attrName>style.visibility</p:attrName>
                                        </p:attrNameLst>
                                      </p:cBhvr>
                                      <p:to>
                                        <p:strVal val="hidden"/>
                                      </p:to>
                                    </p:set>
                                  </p:childTnLst>
                                </p:cTn>
                              </p:par>
                            </p:childTnLst>
                          </p:cTn>
                        </p:par>
                        <p:par>
                          <p:cTn id="97" fill="hold">
                            <p:stCondLst>
                              <p:cond delay="21000"/>
                            </p:stCondLst>
                            <p:childTnLst>
                              <p:par>
                                <p:cTn id="98" presetID="10" presetClass="entr" presetSubtype="0" fill="hold" grpId="0" nodeType="afterEffect">
                                  <p:stCondLst>
                                    <p:cond delay="0"/>
                                  </p:stCondLst>
                                  <p:childTnLst>
                                    <p:set>
                                      <p:cBhvr>
                                        <p:cTn id="99" dur="1" fill="hold">
                                          <p:stCondLst>
                                            <p:cond delay="0"/>
                                          </p:stCondLst>
                                        </p:cTn>
                                        <p:tgtEl>
                                          <p:spTgt spid="159"/>
                                        </p:tgtEl>
                                        <p:attrNameLst>
                                          <p:attrName>style.visibility</p:attrName>
                                        </p:attrNameLst>
                                      </p:cBhvr>
                                      <p:to>
                                        <p:strVal val="visible"/>
                                      </p:to>
                                    </p:set>
                                    <p:animEffect transition="in" filter="fade">
                                      <p:cBhvr>
                                        <p:cTn id="100" dur="500"/>
                                        <p:tgtEl>
                                          <p:spTgt spid="159"/>
                                        </p:tgtEl>
                                      </p:cBhvr>
                                    </p:animEffect>
                                  </p:childTnLst>
                                </p:cTn>
                              </p:par>
                            </p:childTnLst>
                          </p:cTn>
                        </p:par>
                        <p:par>
                          <p:cTn id="101" fill="hold">
                            <p:stCondLst>
                              <p:cond delay="21500"/>
                            </p:stCondLst>
                            <p:childTnLst>
                              <p:par>
                                <p:cTn id="102" presetID="10" presetClass="entr" presetSubtype="0" fill="hold" grpId="0" nodeType="afterEffect">
                                  <p:stCondLst>
                                    <p:cond delay="0"/>
                                  </p:stCondLst>
                                  <p:childTnLst>
                                    <p:set>
                                      <p:cBhvr>
                                        <p:cTn id="103" dur="1" fill="hold">
                                          <p:stCondLst>
                                            <p:cond delay="0"/>
                                          </p:stCondLst>
                                        </p:cTn>
                                        <p:tgtEl>
                                          <p:spTgt spid="160"/>
                                        </p:tgtEl>
                                        <p:attrNameLst>
                                          <p:attrName>style.visibility</p:attrName>
                                        </p:attrNameLst>
                                      </p:cBhvr>
                                      <p:to>
                                        <p:strVal val="visible"/>
                                      </p:to>
                                    </p:set>
                                    <p:animEffect transition="in" filter="fade">
                                      <p:cBhvr>
                                        <p:cTn id="104" dur="500"/>
                                        <p:tgtEl>
                                          <p:spTgt spid="160"/>
                                        </p:tgtEl>
                                      </p:cBhvr>
                                    </p:animEffect>
                                  </p:childTnLst>
                                </p:cTn>
                              </p:par>
                            </p:childTnLst>
                          </p:cTn>
                        </p:par>
                        <p:par>
                          <p:cTn id="105" fill="hold">
                            <p:stCondLst>
                              <p:cond delay="22000"/>
                            </p:stCondLst>
                            <p:childTnLst>
                              <p:par>
                                <p:cTn id="106" presetID="3" presetClass="entr" presetSubtype="10" fill="hold" grpId="0" nodeType="afterEffect">
                                  <p:stCondLst>
                                    <p:cond delay="0"/>
                                  </p:stCondLst>
                                  <p:childTnLst>
                                    <p:set>
                                      <p:cBhvr>
                                        <p:cTn id="107" dur="1" fill="hold">
                                          <p:stCondLst>
                                            <p:cond delay="0"/>
                                          </p:stCondLst>
                                        </p:cTn>
                                        <p:tgtEl>
                                          <p:spTgt spid="165"/>
                                        </p:tgtEl>
                                        <p:attrNameLst>
                                          <p:attrName>style.visibility</p:attrName>
                                        </p:attrNameLst>
                                      </p:cBhvr>
                                      <p:to>
                                        <p:strVal val="visible"/>
                                      </p:to>
                                    </p:set>
                                    <p:animEffect transition="in" filter="blinds(horizontal)">
                                      <p:cBhvr>
                                        <p:cTn id="108" dur="500"/>
                                        <p:tgtEl>
                                          <p:spTgt spid="165"/>
                                        </p:tgtEl>
                                      </p:cBhvr>
                                    </p:animEffect>
                                  </p:childTnLst>
                                </p:cTn>
                              </p:par>
                            </p:childTnLst>
                          </p:cTn>
                        </p:par>
                        <p:par>
                          <p:cTn id="109" fill="hold">
                            <p:stCondLst>
                              <p:cond delay="22500"/>
                            </p:stCondLst>
                            <p:childTnLst>
                              <p:par>
                                <p:cTn id="110" presetID="10" presetClass="entr" presetSubtype="0" fill="hold" nodeType="afterEffect">
                                  <p:stCondLst>
                                    <p:cond delay="0"/>
                                  </p:stCondLst>
                                  <p:childTnLst>
                                    <p:set>
                                      <p:cBhvr>
                                        <p:cTn id="111" dur="1" fill="hold">
                                          <p:stCondLst>
                                            <p:cond delay="0"/>
                                          </p:stCondLst>
                                        </p:cTn>
                                        <p:tgtEl>
                                          <p:spTgt spid="179"/>
                                        </p:tgtEl>
                                        <p:attrNameLst>
                                          <p:attrName>style.visibility</p:attrName>
                                        </p:attrNameLst>
                                      </p:cBhvr>
                                      <p:to>
                                        <p:strVal val="visible"/>
                                      </p:to>
                                    </p:set>
                                    <p:animEffect transition="in" filter="fade">
                                      <p:cBhvr>
                                        <p:cTn id="112" dur="3000"/>
                                        <p:tgtEl>
                                          <p:spTgt spid="179"/>
                                        </p:tgtEl>
                                      </p:cBhvr>
                                    </p:animEffect>
                                  </p:childTnLst>
                                </p:cTn>
                              </p:par>
                            </p:childTnLst>
                          </p:cTn>
                        </p:par>
                        <p:par>
                          <p:cTn id="113" fill="hold">
                            <p:stCondLst>
                              <p:cond delay="25500"/>
                            </p:stCondLst>
                            <p:childTnLst>
                              <p:par>
                                <p:cTn id="114" presetID="0" presetClass="path" presetSubtype="0" accel="50000" decel="50000" fill="hold" nodeType="afterEffect">
                                  <p:stCondLst>
                                    <p:cond delay="0"/>
                                  </p:stCondLst>
                                  <p:childTnLst>
                                    <p:animMotion origin="layout" path="M 3.33333E-6 3.33333E-6 L 0.07673 0.18009 " pathEditMode="relative" rAng="0" ptsTypes="AA">
                                      <p:cBhvr>
                                        <p:cTn id="115" dur="3000" fill="hold"/>
                                        <p:tgtEl>
                                          <p:spTgt spid="179"/>
                                        </p:tgtEl>
                                        <p:attrNameLst>
                                          <p:attrName>ppt_x</p:attrName>
                                          <p:attrName>ppt_y</p:attrName>
                                        </p:attrNameLst>
                                      </p:cBhvr>
                                      <p:rCtr x="3837" y="9005"/>
                                    </p:animMotion>
                                  </p:childTnLst>
                                </p:cTn>
                              </p:par>
                            </p:childTnLst>
                          </p:cTn>
                        </p:par>
                        <p:par>
                          <p:cTn id="116" fill="hold">
                            <p:stCondLst>
                              <p:cond delay="28500"/>
                            </p:stCondLst>
                            <p:childTnLst>
                              <p:par>
                                <p:cTn id="117" presetID="10" presetClass="exit" presetSubtype="0" fill="hold" nodeType="afterEffect">
                                  <p:stCondLst>
                                    <p:cond delay="0"/>
                                  </p:stCondLst>
                                  <p:childTnLst>
                                    <p:animEffect transition="out" filter="fade">
                                      <p:cBhvr>
                                        <p:cTn id="118" dur="3000"/>
                                        <p:tgtEl>
                                          <p:spTgt spid="179"/>
                                        </p:tgtEl>
                                      </p:cBhvr>
                                    </p:animEffect>
                                    <p:set>
                                      <p:cBhvr>
                                        <p:cTn id="119" dur="1" fill="hold">
                                          <p:stCondLst>
                                            <p:cond delay="2999"/>
                                          </p:stCondLst>
                                        </p:cTn>
                                        <p:tgtEl>
                                          <p:spTgt spid="179"/>
                                        </p:tgtEl>
                                        <p:attrNameLst>
                                          <p:attrName>style.visibility</p:attrName>
                                        </p:attrNameLst>
                                      </p:cBhvr>
                                      <p:to>
                                        <p:strVal val="hidden"/>
                                      </p:to>
                                    </p:set>
                                  </p:childTnLst>
                                </p:cTn>
                              </p:par>
                            </p:childTnLst>
                          </p:cTn>
                        </p:par>
                        <p:par>
                          <p:cTn id="120" fill="hold">
                            <p:stCondLst>
                              <p:cond delay="31500"/>
                            </p:stCondLst>
                            <p:childTnLst>
                              <p:par>
                                <p:cTn id="121" presetID="3" presetClass="entr" presetSubtype="10" fill="hold" grpId="0" nodeType="afterEffect">
                                  <p:stCondLst>
                                    <p:cond delay="0"/>
                                  </p:stCondLst>
                                  <p:childTnLst>
                                    <p:set>
                                      <p:cBhvr>
                                        <p:cTn id="122" dur="1" fill="hold">
                                          <p:stCondLst>
                                            <p:cond delay="0"/>
                                          </p:stCondLst>
                                        </p:cTn>
                                        <p:tgtEl>
                                          <p:spTgt spid="200"/>
                                        </p:tgtEl>
                                        <p:attrNameLst>
                                          <p:attrName>style.visibility</p:attrName>
                                        </p:attrNameLst>
                                      </p:cBhvr>
                                      <p:to>
                                        <p:strVal val="visible"/>
                                      </p:to>
                                    </p:set>
                                    <p:animEffect transition="in" filter="blinds(horizontal)">
                                      <p:cBhvr>
                                        <p:cTn id="123" dur="500"/>
                                        <p:tgtEl>
                                          <p:spTgt spid="200"/>
                                        </p:tgtEl>
                                      </p:cBhvr>
                                    </p:animEffect>
                                  </p:childTnLst>
                                </p:cTn>
                              </p:par>
                            </p:childTnLst>
                          </p:cTn>
                        </p:par>
                        <p:par>
                          <p:cTn id="124" fill="hold">
                            <p:stCondLst>
                              <p:cond delay="32000"/>
                            </p:stCondLst>
                            <p:childTnLst>
                              <p:par>
                                <p:cTn id="125" presetID="3" presetClass="entr" presetSubtype="10" fill="hold" grpId="0" nodeType="afterEffect">
                                  <p:stCondLst>
                                    <p:cond delay="0"/>
                                  </p:stCondLst>
                                  <p:childTnLst>
                                    <p:set>
                                      <p:cBhvr>
                                        <p:cTn id="126" dur="1" fill="hold">
                                          <p:stCondLst>
                                            <p:cond delay="0"/>
                                          </p:stCondLst>
                                        </p:cTn>
                                        <p:tgtEl>
                                          <p:spTgt spid="176"/>
                                        </p:tgtEl>
                                        <p:attrNameLst>
                                          <p:attrName>style.visibility</p:attrName>
                                        </p:attrNameLst>
                                      </p:cBhvr>
                                      <p:to>
                                        <p:strVal val="visible"/>
                                      </p:to>
                                    </p:set>
                                    <p:animEffect transition="in" filter="blinds(horizontal)">
                                      <p:cBhvr>
                                        <p:cTn id="127" dur="500"/>
                                        <p:tgtEl>
                                          <p:spTgt spid="176"/>
                                        </p:tgtEl>
                                      </p:cBhvr>
                                    </p:animEffect>
                                  </p:childTnLst>
                                </p:cTn>
                              </p:par>
                              <p:par>
                                <p:cTn id="128" presetID="3" presetClass="entr" presetSubtype="10" fill="hold" grpId="0" nodeType="withEffect">
                                  <p:stCondLst>
                                    <p:cond delay="0"/>
                                  </p:stCondLst>
                                  <p:childTnLst>
                                    <p:set>
                                      <p:cBhvr>
                                        <p:cTn id="129" dur="1" fill="hold">
                                          <p:stCondLst>
                                            <p:cond delay="0"/>
                                          </p:stCondLst>
                                        </p:cTn>
                                        <p:tgtEl>
                                          <p:spTgt spid="178"/>
                                        </p:tgtEl>
                                        <p:attrNameLst>
                                          <p:attrName>style.visibility</p:attrName>
                                        </p:attrNameLst>
                                      </p:cBhvr>
                                      <p:to>
                                        <p:strVal val="visible"/>
                                      </p:to>
                                    </p:set>
                                    <p:animEffect transition="in" filter="blinds(horizontal)">
                                      <p:cBhvr>
                                        <p:cTn id="130" dur="500"/>
                                        <p:tgtEl>
                                          <p:spTgt spid="178"/>
                                        </p:tgtEl>
                                      </p:cBhvr>
                                    </p:animEffect>
                                  </p:childTnLst>
                                </p:cTn>
                              </p:par>
                              <p:par>
                                <p:cTn id="131" presetID="3" presetClass="entr" presetSubtype="10" fill="hold" grpId="0" nodeType="withEffect">
                                  <p:stCondLst>
                                    <p:cond delay="0"/>
                                  </p:stCondLst>
                                  <p:childTnLst>
                                    <p:set>
                                      <p:cBhvr>
                                        <p:cTn id="132" dur="1" fill="hold">
                                          <p:stCondLst>
                                            <p:cond delay="0"/>
                                          </p:stCondLst>
                                        </p:cTn>
                                        <p:tgtEl>
                                          <p:spTgt spid="177"/>
                                        </p:tgtEl>
                                        <p:attrNameLst>
                                          <p:attrName>style.visibility</p:attrName>
                                        </p:attrNameLst>
                                      </p:cBhvr>
                                      <p:to>
                                        <p:strVal val="visible"/>
                                      </p:to>
                                    </p:set>
                                    <p:animEffect transition="in" filter="blinds(horizontal)">
                                      <p:cBhvr>
                                        <p:cTn id="133" dur="500"/>
                                        <p:tgtEl>
                                          <p:spTgt spid="177"/>
                                        </p:tgtEl>
                                      </p:cBhvr>
                                    </p:animEffect>
                                  </p:childTnLst>
                                </p:cTn>
                              </p:par>
                              <p:par>
                                <p:cTn id="134" presetID="3" presetClass="entr" presetSubtype="10" fill="hold" grpId="0" nodeType="withEffect">
                                  <p:stCondLst>
                                    <p:cond delay="0"/>
                                  </p:stCondLst>
                                  <p:childTnLst>
                                    <p:set>
                                      <p:cBhvr>
                                        <p:cTn id="135" dur="1" fill="hold">
                                          <p:stCondLst>
                                            <p:cond delay="0"/>
                                          </p:stCondLst>
                                        </p:cTn>
                                        <p:tgtEl>
                                          <p:spTgt spid="175"/>
                                        </p:tgtEl>
                                        <p:attrNameLst>
                                          <p:attrName>style.visibility</p:attrName>
                                        </p:attrNameLst>
                                      </p:cBhvr>
                                      <p:to>
                                        <p:strVal val="visible"/>
                                      </p:to>
                                    </p:set>
                                    <p:animEffect transition="in" filter="blinds(horizontal)">
                                      <p:cBhvr>
                                        <p:cTn id="136" dur="500"/>
                                        <p:tgtEl>
                                          <p:spTgt spid="175"/>
                                        </p:tgtEl>
                                      </p:cBhvr>
                                    </p:animEffect>
                                  </p:childTnLst>
                                </p:cTn>
                              </p:par>
                              <p:par>
                                <p:cTn id="137" presetID="3" presetClass="entr" presetSubtype="10" fill="hold" grpId="0" nodeType="withEffect">
                                  <p:stCondLst>
                                    <p:cond delay="0"/>
                                  </p:stCondLst>
                                  <p:childTnLst>
                                    <p:set>
                                      <p:cBhvr>
                                        <p:cTn id="138" dur="1" fill="hold">
                                          <p:stCondLst>
                                            <p:cond delay="0"/>
                                          </p:stCondLst>
                                        </p:cTn>
                                        <p:tgtEl>
                                          <p:spTgt spid="174"/>
                                        </p:tgtEl>
                                        <p:attrNameLst>
                                          <p:attrName>style.visibility</p:attrName>
                                        </p:attrNameLst>
                                      </p:cBhvr>
                                      <p:to>
                                        <p:strVal val="visible"/>
                                      </p:to>
                                    </p:set>
                                    <p:animEffect transition="in" filter="blinds(horizontal)">
                                      <p:cBhvr>
                                        <p:cTn id="139" dur="500"/>
                                        <p:tgtEl>
                                          <p:spTgt spid="174"/>
                                        </p:tgtEl>
                                      </p:cBhvr>
                                    </p:animEffect>
                                  </p:childTnLst>
                                </p:cTn>
                              </p:par>
                              <p:par>
                                <p:cTn id="140" presetID="3" presetClass="entr" presetSubtype="10" fill="hold" grpId="0" nodeType="withEffect">
                                  <p:stCondLst>
                                    <p:cond delay="0"/>
                                  </p:stCondLst>
                                  <p:childTnLst>
                                    <p:set>
                                      <p:cBhvr>
                                        <p:cTn id="141" dur="1" fill="hold">
                                          <p:stCondLst>
                                            <p:cond delay="0"/>
                                          </p:stCondLst>
                                        </p:cTn>
                                        <p:tgtEl>
                                          <p:spTgt spid="171"/>
                                        </p:tgtEl>
                                        <p:attrNameLst>
                                          <p:attrName>style.visibility</p:attrName>
                                        </p:attrNameLst>
                                      </p:cBhvr>
                                      <p:to>
                                        <p:strVal val="visible"/>
                                      </p:to>
                                    </p:set>
                                    <p:animEffect transition="in" filter="blinds(horizontal)">
                                      <p:cBhvr>
                                        <p:cTn id="142" dur="500"/>
                                        <p:tgtEl>
                                          <p:spTgt spid="171"/>
                                        </p:tgtEl>
                                      </p:cBhvr>
                                    </p:animEffect>
                                  </p:childTnLst>
                                </p:cTn>
                              </p:par>
                            </p:childTnLst>
                          </p:cTn>
                        </p:par>
                        <p:par>
                          <p:cTn id="143" fill="hold">
                            <p:stCondLst>
                              <p:cond delay="32500"/>
                            </p:stCondLst>
                            <p:childTnLst>
                              <p:par>
                                <p:cTn id="144" presetID="4" presetClass="entr" presetSubtype="16" fill="hold" grpId="1" nodeType="afterEffect">
                                  <p:stCondLst>
                                    <p:cond delay="0"/>
                                  </p:stCondLst>
                                  <p:childTnLst>
                                    <p:set>
                                      <p:cBhvr>
                                        <p:cTn id="145" dur="1" fill="hold">
                                          <p:stCondLst>
                                            <p:cond delay="0"/>
                                          </p:stCondLst>
                                        </p:cTn>
                                        <p:tgtEl>
                                          <p:spTgt spid="196"/>
                                        </p:tgtEl>
                                        <p:attrNameLst>
                                          <p:attrName>style.visibility</p:attrName>
                                        </p:attrNameLst>
                                      </p:cBhvr>
                                      <p:to>
                                        <p:strVal val="visible"/>
                                      </p:to>
                                    </p:set>
                                    <p:animEffect transition="in" filter="box(in)">
                                      <p:cBhvr>
                                        <p:cTn id="146" dur="500"/>
                                        <p:tgtEl>
                                          <p:spTgt spid="196"/>
                                        </p:tgtEl>
                                      </p:cBhvr>
                                    </p:animEffect>
                                  </p:childTnLst>
                                </p:cTn>
                              </p:par>
                            </p:childTnLst>
                          </p:cTn>
                        </p:par>
                        <p:par>
                          <p:cTn id="147" fill="hold">
                            <p:stCondLst>
                              <p:cond delay="33000"/>
                            </p:stCondLst>
                            <p:childTnLst>
                              <p:par>
                                <p:cTn id="148" presetID="5" presetClass="entr" presetSubtype="10" fill="hold" nodeType="afterEffect">
                                  <p:stCondLst>
                                    <p:cond delay="0"/>
                                  </p:stCondLst>
                                  <p:childTnLst>
                                    <p:set>
                                      <p:cBhvr>
                                        <p:cTn id="149" dur="1" fill="hold">
                                          <p:stCondLst>
                                            <p:cond delay="0"/>
                                          </p:stCondLst>
                                        </p:cTn>
                                        <p:tgtEl>
                                          <p:spTgt spid="150"/>
                                        </p:tgtEl>
                                        <p:attrNameLst>
                                          <p:attrName>style.visibility</p:attrName>
                                        </p:attrNameLst>
                                      </p:cBhvr>
                                      <p:to>
                                        <p:strVal val="visible"/>
                                      </p:to>
                                    </p:set>
                                    <p:animEffect transition="in" filter="checkerboard(across)">
                                      <p:cBhvr>
                                        <p:cTn id="150" dur="500"/>
                                        <p:tgtEl>
                                          <p:spTgt spid="150"/>
                                        </p:tgtEl>
                                      </p:cBhvr>
                                    </p:animEffect>
                                  </p:childTnLst>
                                </p:cTn>
                              </p:par>
                              <p:par>
                                <p:cTn id="151" presetID="5" presetClass="entr" presetSubtype="10" fill="hold" nodeType="withEffect">
                                  <p:stCondLst>
                                    <p:cond delay="0"/>
                                  </p:stCondLst>
                                  <p:childTnLst>
                                    <p:set>
                                      <p:cBhvr>
                                        <p:cTn id="152" dur="1" fill="hold">
                                          <p:stCondLst>
                                            <p:cond delay="0"/>
                                          </p:stCondLst>
                                        </p:cTn>
                                        <p:tgtEl>
                                          <p:spTgt spid="151"/>
                                        </p:tgtEl>
                                        <p:attrNameLst>
                                          <p:attrName>style.visibility</p:attrName>
                                        </p:attrNameLst>
                                      </p:cBhvr>
                                      <p:to>
                                        <p:strVal val="visible"/>
                                      </p:to>
                                    </p:set>
                                    <p:animEffect transition="in" filter="checkerboard(across)">
                                      <p:cBhvr>
                                        <p:cTn id="153" dur="500"/>
                                        <p:tgtEl>
                                          <p:spTgt spid="151"/>
                                        </p:tgtEl>
                                      </p:cBhvr>
                                    </p:animEffect>
                                  </p:childTnLst>
                                </p:cTn>
                              </p:par>
                              <p:par>
                                <p:cTn id="154" presetID="5" presetClass="entr" presetSubtype="10" fill="hold" nodeType="withEffect">
                                  <p:stCondLst>
                                    <p:cond delay="0"/>
                                  </p:stCondLst>
                                  <p:childTnLst>
                                    <p:set>
                                      <p:cBhvr>
                                        <p:cTn id="155" dur="1" fill="hold">
                                          <p:stCondLst>
                                            <p:cond delay="0"/>
                                          </p:stCondLst>
                                        </p:cTn>
                                        <p:tgtEl>
                                          <p:spTgt spid="152"/>
                                        </p:tgtEl>
                                        <p:attrNameLst>
                                          <p:attrName>style.visibility</p:attrName>
                                        </p:attrNameLst>
                                      </p:cBhvr>
                                      <p:to>
                                        <p:strVal val="visible"/>
                                      </p:to>
                                    </p:set>
                                    <p:animEffect transition="in" filter="checkerboard(across)">
                                      <p:cBhvr>
                                        <p:cTn id="156" dur="500"/>
                                        <p:tgtEl>
                                          <p:spTgt spid="152"/>
                                        </p:tgtEl>
                                      </p:cBhvr>
                                    </p:animEffect>
                                  </p:childTnLst>
                                </p:cTn>
                              </p:par>
                              <p:par>
                                <p:cTn id="157" presetID="5" presetClass="entr" presetSubtype="10" fill="hold" nodeType="withEffect">
                                  <p:stCondLst>
                                    <p:cond delay="0"/>
                                  </p:stCondLst>
                                  <p:childTnLst>
                                    <p:set>
                                      <p:cBhvr>
                                        <p:cTn id="158" dur="1" fill="hold">
                                          <p:stCondLst>
                                            <p:cond delay="0"/>
                                          </p:stCondLst>
                                        </p:cTn>
                                        <p:tgtEl>
                                          <p:spTgt spid="153"/>
                                        </p:tgtEl>
                                        <p:attrNameLst>
                                          <p:attrName>style.visibility</p:attrName>
                                        </p:attrNameLst>
                                      </p:cBhvr>
                                      <p:to>
                                        <p:strVal val="visible"/>
                                      </p:to>
                                    </p:set>
                                    <p:animEffect transition="in" filter="checkerboard(across)">
                                      <p:cBhvr>
                                        <p:cTn id="159" dur="500"/>
                                        <p:tgtEl>
                                          <p:spTgt spid="153"/>
                                        </p:tgtEl>
                                      </p:cBhvr>
                                    </p:animEffect>
                                  </p:childTnLst>
                                </p:cTn>
                              </p:par>
                            </p:childTnLst>
                          </p:cTn>
                        </p:par>
                        <p:par>
                          <p:cTn id="160" fill="hold">
                            <p:stCondLst>
                              <p:cond delay="33500"/>
                            </p:stCondLst>
                            <p:childTnLst>
                              <p:par>
                                <p:cTn id="161" presetID="10" presetClass="entr" presetSubtype="0" fill="hold" nodeType="afterEffect">
                                  <p:stCondLst>
                                    <p:cond delay="0"/>
                                  </p:stCondLst>
                                  <p:childTnLst>
                                    <p:set>
                                      <p:cBhvr>
                                        <p:cTn id="162" dur="1" fill="hold">
                                          <p:stCondLst>
                                            <p:cond delay="0"/>
                                          </p:stCondLst>
                                        </p:cTn>
                                        <p:tgtEl>
                                          <p:spTgt spid="180"/>
                                        </p:tgtEl>
                                        <p:attrNameLst>
                                          <p:attrName>style.visibility</p:attrName>
                                        </p:attrNameLst>
                                      </p:cBhvr>
                                      <p:to>
                                        <p:strVal val="visible"/>
                                      </p:to>
                                    </p:set>
                                    <p:animEffect transition="in" filter="fade">
                                      <p:cBhvr>
                                        <p:cTn id="163" dur="1000"/>
                                        <p:tgtEl>
                                          <p:spTgt spid="180"/>
                                        </p:tgtEl>
                                      </p:cBhvr>
                                    </p:animEffect>
                                  </p:childTnLst>
                                </p:cTn>
                              </p:par>
                            </p:childTnLst>
                          </p:cTn>
                        </p:par>
                        <p:par>
                          <p:cTn id="164" fill="hold">
                            <p:stCondLst>
                              <p:cond delay="34500"/>
                            </p:stCondLst>
                            <p:childTnLst>
                              <p:par>
                                <p:cTn id="165" presetID="0" presetClass="path" presetSubtype="0" accel="50000" decel="50000" fill="hold" nodeType="afterEffect">
                                  <p:stCondLst>
                                    <p:cond delay="0"/>
                                  </p:stCondLst>
                                  <p:childTnLst>
                                    <p:animMotion origin="layout" path="M 5.55556E-7 1.48148E-6 L 0.075 0.14445 " pathEditMode="relative" ptsTypes="AA">
                                      <p:cBhvr>
                                        <p:cTn id="166" dur="1000" fill="hold"/>
                                        <p:tgtEl>
                                          <p:spTgt spid="180"/>
                                        </p:tgtEl>
                                        <p:attrNameLst>
                                          <p:attrName>ppt_x</p:attrName>
                                          <p:attrName>ppt_y</p:attrName>
                                        </p:attrNameLst>
                                      </p:cBhvr>
                                    </p:animMotion>
                                  </p:childTnLst>
                                </p:cTn>
                              </p:par>
                            </p:childTnLst>
                          </p:cTn>
                        </p:par>
                        <p:par>
                          <p:cTn id="167" fill="hold">
                            <p:stCondLst>
                              <p:cond delay="35500"/>
                            </p:stCondLst>
                            <p:childTnLst>
                              <p:par>
                                <p:cTn id="168" presetID="10" presetClass="exit" presetSubtype="0" fill="hold" nodeType="afterEffect">
                                  <p:stCondLst>
                                    <p:cond delay="0"/>
                                  </p:stCondLst>
                                  <p:childTnLst>
                                    <p:animEffect transition="out" filter="fade">
                                      <p:cBhvr>
                                        <p:cTn id="169" dur="1000"/>
                                        <p:tgtEl>
                                          <p:spTgt spid="180"/>
                                        </p:tgtEl>
                                      </p:cBhvr>
                                    </p:animEffect>
                                    <p:set>
                                      <p:cBhvr>
                                        <p:cTn id="170" dur="1" fill="hold">
                                          <p:stCondLst>
                                            <p:cond delay="999"/>
                                          </p:stCondLst>
                                        </p:cTn>
                                        <p:tgtEl>
                                          <p:spTgt spid="180"/>
                                        </p:tgtEl>
                                        <p:attrNameLst>
                                          <p:attrName>style.visibility</p:attrName>
                                        </p:attrNameLst>
                                      </p:cBhvr>
                                      <p:to>
                                        <p:strVal val="hidden"/>
                                      </p:to>
                                    </p:set>
                                  </p:childTnLst>
                                </p:cTn>
                              </p:par>
                            </p:childTnLst>
                          </p:cTn>
                        </p:par>
                        <p:par>
                          <p:cTn id="171" fill="hold">
                            <p:stCondLst>
                              <p:cond delay="36500"/>
                            </p:stCondLst>
                            <p:childTnLst>
                              <p:par>
                                <p:cTn id="172" presetID="10" presetClass="entr" presetSubtype="0" fill="hold" nodeType="afterEffect">
                                  <p:stCondLst>
                                    <p:cond delay="0"/>
                                  </p:stCondLst>
                                  <p:childTnLst>
                                    <p:set>
                                      <p:cBhvr>
                                        <p:cTn id="173" dur="1" fill="hold">
                                          <p:stCondLst>
                                            <p:cond delay="0"/>
                                          </p:stCondLst>
                                        </p:cTn>
                                        <p:tgtEl>
                                          <p:spTgt spid="181"/>
                                        </p:tgtEl>
                                        <p:attrNameLst>
                                          <p:attrName>style.visibility</p:attrName>
                                        </p:attrNameLst>
                                      </p:cBhvr>
                                      <p:to>
                                        <p:strVal val="visible"/>
                                      </p:to>
                                    </p:set>
                                    <p:animEffect transition="in" filter="fade">
                                      <p:cBhvr>
                                        <p:cTn id="174" dur="1000"/>
                                        <p:tgtEl>
                                          <p:spTgt spid="181"/>
                                        </p:tgtEl>
                                      </p:cBhvr>
                                    </p:animEffect>
                                  </p:childTnLst>
                                </p:cTn>
                              </p:par>
                            </p:childTnLst>
                          </p:cTn>
                        </p:par>
                        <p:par>
                          <p:cTn id="175" fill="hold">
                            <p:stCondLst>
                              <p:cond delay="37500"/>
                            </p:stCondLst>
                            <p:childTnLst>
                              <p:par>
                                <p:cTn id="176" presetID="0" presetClass="path" presetSubtype="0" accel="50000" decel="50000" fill="hold" nodeType="afterEffect">
                                  <p:stCondLst>
                                    <p:cond delay="0"/>
                                  </p:stCondLst>
                                  <p:childTnLst>
                                    <p:animMotion origin="layout" path="M 5.55556E-7 -5.18519E-6 L -0.09166 -0.16667 " pathEditMode="relative" ptsTypes="AA">
                                      <p:cBhvr>
                                        <p:cTn id="177" dur="1000" fill="hold"/>
                                        <p:tgtEl>
                                          <p:spTgt spid="181"/>
                                        </p:tgtEl>
                                        <p:attrNameLst>
                                          <p:attrName>ppt_x</p:attrName>
                                          <p:attrName>ppt_y</p:attrName>
                                        </p:attrNameLst>
                                      </p:cBhvr>
                                    </p:animMotion>
                                  </p:childTnLst>
                                </p:cTn>
                              </p:par>
                            </p:childTnLst>
                          </p:cTn>
                        </p:par>
                        <p:par>
                          <p:cTn id="178" fill="hold">
                            <p:stCondLst>
                              <p:cond delay="38500"/>
                            </p:stCondLst>
                            <p:childTnLst>
                              <p:par>
                                <p:cTn id="179" presetID="10" presetClass="exit" presetSubtype="0" fill="hold" nodeType="afterEffect">
                                  <p:stCondLst>
                                    <p:cond delay="0"/>
                                  </p:stCondLst>
                                  <p:childTnLst>
                                    <p:animEffect transition="out" filter="fade">
                                      <p:cBhvr>
                                        <p:cTn id="180" dur="1000"/>
                                        <p:tgtEl>
                                          <p:spTgt spid="181"/>
                                        </p:tgtEl>
                                      </p:cBhvr>
                                    </p:animEffect>
                                    <p:set>
                                      <p:cBhvr>
                                        <p:cTn id="181" dur="1" fill="hold">
                                          <p:stCondLst>
                                            <p:cond delay="999"/>
                                          </p:stCondLst>
                                        </p:cTn>
                                        <p:tgtEl>
                                          <p:spTgt spid="181"/>
                                        </p:tgtEl>
                                        <p:attrNameLst>
                                          <p:attrName>style.visibility</p:attrName>
                                        </p:attrNameLst>
                                      </p:cBhvr>
                                      <p:to>
                                        <p:strVal val="hidden"/>
                                      </p:to>
                                    </p:set>
                                  </p:childTnLst>
                                </p:cTn>
                              </p:par>
                            </p:childTnLst>
                          </p:cTn>
                        </p:par>
                        <p:par>
                          <p:cTn id="182" fill="hold">
                            <p:stCondLst>
                              <p:cond delay="39500"/>
                            </p:stCondLst>
                            <p:childTnLst>
                              <p:par>
                                <p:cTn id="183" presetID="10" presetClass="entr" presetSubtype="0" fill="hold" nodeType="afterEffect">
                                  <p:stCondLst>
                                    <p:cond delay="0"/>
                                  </p:stCondLst>
                                  <p:childTnLst>
                                    <p:set>
                                      <p:cBhvr>
                                        <p:cTn id="184" dur="1" fill="hold">
                                          <p:stCondLst>
                                            <p:cond delay="0"/>
                                          </p:stCondLst>
                                        </p:cTn>
                                        <p:tgtEl>
                                          <p:spTgt spid="182"/>
                                        </p:tgtEl>
                                        <p:attrNameLst>
                                          <p:attrName>style.visibility</p:attrName>
                                        </p:attrNameLst>
                                      </p:cBhvr>
                                      <p:to>
                                        <p:strVal val="visible"/>
                                      </p:to>
                                    </p:set>
                                    <p:animEffect transition="in" filter="fade">
                                      <p:cBhvr>
                                        <p:cTn id="185" dur="1000"/>
                                        <p:tgtEl>
                                          <p:spTgt spid="182"/>
                                        </p:tgtEl>
                                      </p:cBhvr>
                                    </p:animEffect>
                                  </p:childTnLst>
                                </p:cTn>
                              </p:par>
                            </p:childTnLst>
                          </p:cTn>
                        </p:par>
                        <p:par>
                          <p:cTn id="186" fill="hold">
                            <p:stCondLst>
                              <p:cond delay="40500"/>
                            </p:stCondLst>
                            <p:childTnLst>
                              <p:par>
                                <p:cTn id="187" presetID="0" presetClass="path" presetSubtype="0" accel="50000" decel="50000" fill="hold" nodeType="afterEffect">
                                  <p:stCondLst>
                                    <p:cond delay="0"/>
                                  </p:stCondLst>
                                  <p:childTnLst>
                                    <p:animMotion origin="layout" path="M -2.77778E-6 1.48148E-6 L -2.77778E-6 0.15556 " pathEditMode="relative" ptsTypes="AA">
                                      <p:cBhvr>
                                        <p:cTn id="188" dur="1000" fill="hold"/>
                                        <p:tgtEl>
                                          <p:spTgt spid="182"/>
                                        </p:tgtEl>
                                        <p:attrNameLst>
                                          <p:attrName>ppt_x</p:attrName>
                                          <p:attrName>ppt_y</p:attrName>
                                        </p:attrNameLst>
                                      </p:cBhvr>
                                    </p:animMotion>
                                  </p:childTnLst>
                                </p:cTn>
                              </p:par>
                            </p:childTnLst>
                          </p:cTn>
                        </p:par>
                        <p:par>
                          <p:cTn id="189" fill="hold">
                            <p:stCondLst>
                              <p:cond delay="41500"/>
                            </p:stCondLst>
                            <p:childTnLst>
                              <p:par>
                                <p:cTn id="190" presetID="10" presetClass="exit" presetSubtype="0" fill="hold" nodeType="afterEffect">
                                  <p:stCondLst>
                                    <p:cond delay="0"/>
                                  </p:stCondLst>
                                  <p:childTnLst>
                                    <p:animEffect transition="out" filter="fade">
                                      <p:cBhvr>
                                        <p:cTn id="191" dur="1000"/>
                                        <p:tgtEl>
                                          <p:spTgt spid="182"/>
                                        </p:tgtEl>
                                      </p:cBhvr>
                                    </p:animEffect>
                                    <p:set>
                                      <p:cBhvr>
                                        <p:cTn id="192" dur="1" fill="hold">
                                          <p:stCondLst>
                                            <p:cond delay="999"/>
                                          </p:stCondLst>
                                        </p:cTn>
                                        <p:tgtEl>
                                          <p:spTgt spid="182"/>
                                        </p:tgtEl>
                                        <p:attrNameLst>
                                          <p:attrName>style.visibility</p:attrName>
                                        </p:attrNameLst>
                                      </p:cBhvr>
                                      <p:to>
                                        <p:strVal val="hidden"/>
                                      </p:to>
                                    </p:set>
                                  </p:childTnLst>
                                </p:cTn>
                              </p:par>
                            </p:childTnLst>
                          </p:cTn>
                        </p:par>
                        <p:par>
                          <p:cTn id="193" fill="hold">
                            <p:stCondLst>
                              <p:cond delay="42500"/>
                            </p:stCondLst>
                            <p:childTnLst>
                              <p:par>
                                <p:cTn id="194" presetID="10" presetClass="entr" presetSubtype="0" fill="hold" nodeType="afterEffect">
                                  <p:stCondLst>
                                    <p:cond delay="0"/>
                                  </p:stCondLst>
                                  <p:childTnLst>
                                    <p:set>
                                      <p:cBhvr>
                                        <p:cTn id="195" dur="1" fill="hold">
                                          <p:stCondLst>
                                            <p:cond delay="0"/>
                                          </p:stCondLst>
                                        </p:cTn>
                                        <p:tgtEl>
                                          <p:spTgt spid="184"/>
                                        </p:tgtEl>
                                        <p:attrNameLst>
                                          <p:attrName>style.visibility</p:attrName>
                                        </p:attrNameLst>
                                      </p:cBhvr>
                                      <p:to>
                                        <p:strVal val="visible"/>
                                      </p:to>
                                    </p:set>
                                    <p:animEffect transition="in" filter="fade">
                                      <p:cBhvr>
                                        <p:cTn id="196" dur="1000"/>
                                        <p:tgtEl>
                                          <p:spTgt spid="184"/>
                                        </p:tgtEl>
                                      </p:cBhvr>
                                    </p:animEffect>
                                  </p:childTnLst>
                                </p:cTn>
                              </p:par>
                            </p:childTnLst>
                          </p:cTn>
                        </p:par>
                        <p:par>
                          <p:cTn id="197" fill="hold">
                            <p:stCondLst>
                              <p:cond delay="43500"/>
                            </p:stCondLst>
                            <p:childTnLst>
                              <p:par>
                                <p:cTn id="198" presetID="0" presetClass="path" presetSubtype="0" accel="50000" decel="50000" fill="hold" nodeType="afterEffect">
                                  <p:stCondLst>
                                    <p:cond delay="0"/>
                                  </p:stCondLst>
                                  <p:childTnLst>
                                    <p:animMotion origin="layout" path="M 7.22222E-6 3.7037E-6 L 0.01667 -0.2 " pathEditMode="relative" ptsTypes="AA">
                                      <p:cBhvr>
                                        <p:cTn id="199" dur="1000" fill="hold"/>
                                        <p:tgtEl>
                                          <p:spTgt spid="184"/>
                                        </p:tgtEl>
                                        <p:attrNameLst>
                                          <p:attrName>ppt_x</p:attrName>
                                          <p:attrName>ppt_y</p:attrName>
                                        </p:attrNameLst>
                                      </p:cBhvr>
                                    </p:animMotion>
                                  </p:childTnLst>
                                </p:cTn>
                              </p:par>
                            </p:childTnLst>
                          </p:cTn>
                        </p:par>
                        <p:par>
                          <p:cTn id="200" fill="hold">
                            <p:stCondLst>
                              <p:cond delay="44500"/>
                            </p:stCondLst>
                            <p:childTnLst>
                              <p:par>
                                <p:cTn id="201" presetID="10" presetClass="exit" presetSubtype="0" fill="hold" nodeType="afterEffect">
                                  <p:stCondLst>
                                    <p:cond delay="0"/>
                                  </p:stCondLst>
                                  <p:childTnLst>
                                    <p:animEffect transition="out" filter="fade">
                                      <p:cBhvr>
                                        <p:cTn id="202" dur="1000"/>
                                        <p:tgtEl>
                                          <p:spTgt spid="184"/>
                                        </p:tgtEl>
                                      </p:cBhvr>
                                    </p:animEffect>
                                    <p:set>
                                      <p:cBhvr>
                                        <p:cTn id="203" dur="1" fill="hold">
                                          <p:stCondLst>
                                            <p:cond delay="999"/>
                                          </p:stCondLst>
                                        </p:cTn>
                                        <p:tgtEl>
                                          <p:spTgt spid="184"/>
                                        </p:tgtEl>
                                        <p:attrNameLst>
                                          <p:attrName>style.visibility</p:attrName>
                                        </p:attrNameLst>
                                      </p:cBhvr>
                                      <p:to>
                                        <p:strVal val="hidden"/>
                                      </p:to>
                                    </p:set>
                                  </p:childTnLst>
                                </p:cTn>
                              </p:par>
                            </p:childTnLst>
                          </p:cTn>
                        </p:par>
                        <p:par>
                          <p:cTn id="204" fill="hold">
                            <p:stCondLst>
                              <p:cond delay="45500"/>
                            </p:stCondLst>
                            <p:childTnLst>
                              <p:par>
                                <p:cTn id="205" presetID="10" presetClass="entr" presetSubtype="0" fill="hold" nodeType="afterEffect">
                                  <p:stCondLst>
                                    <p:cond delay="0"/>
                                  </p:stCondLst>
                                  <p:childTnLst>
                                    <p:set>
                                      <p:cBhvr>
                                        <p:cTn id="206" dur="1" fill="hold">
                                          <p:stCondLst>
                                            <p:cond delay="0"/>
                                          </p:stCondLst>
                                        </p:cTn>
                                        <p:tgtEl>
                                          <p:spTgt spid="183"/>
                                        </p:tgtEl>
                                        <p:attrNameLst>
                                          <p:attrName>style.visibility</p:attrName>
                                        </p:attrNameLst>
                                      </p:cBhvr>
                                      <p:to>
                                        <p:strVal val="visible"/>
                                      </p:to>
                                    </p:set>
                                    <p:animEffect transition="in" filter="fade">
                                      <p:cBhvr>
                                        <p:cTn id="207" dur="1000"/>
                                        <p:tgtEl>
                                          <p:spTgt spid="183"/>
                                        </p:tgtEl>
                                      </p:cBhvr>
                                    </p:animEffect>
                                  </p:childTnLst>
                                </p:cTn>
                              </p:par>
                            </p:childTnLst>
                          </p:cTn>
                        </p:par>
                        <p:par>
                          <p:cTn id="208" fill="hold">
                            <p:stCondLst>
                              <p:cond delay="46500"/>
                            </p:stCondLst>
                            <p:childTnLst>
                              <p:par>
                                <p:cTn id="209" presetID="0" presetClass="path" presetSubtype="0" accel="50000" decel="50000" fill="hold" nodeType="afterEffect">
                                  <p:stCondLst>
                                    <p:cond delay="0"/>
                                  </p:stCondLst>
                                  <p:childTnLst>
                                    <p:animMotion origin="layout" path="M 5.55556E-7 2.59259E-6 L -0.09167 0.15556 " pathEditMode="relative" ptsTypes="AA">
                                      <p:cBhvr>
                                        <p:cTn id="210" dur="1000" fill="hold"/>
                                        <p:tgtEl>
                                          <p:spTgt spid="183"/>
                                        </p:tgtEl>
                                        <p:attrNameLst>
                                          <p:attrName>ppt_x</p:attrName>
                                          <p:attrName>ppt_y</p:attrName>
                                        </p:attrNameLst>
                                      </p:cBhvr>
                                    </p:animMotion>
                                  </p:childTnLst>
                                </p:cTn>
                              </p:par>
                            </p:childTnLst>
                          </p:cTn>
                        </p:par>
                        <p:par>
                          <p:cTn id="211" fill="hold">
                            <p:stCondLst>
                              <p:cond delay="47500"/>
                            </p:stCondLst>
                            <p:childTnLst>
                              <p:par>
                                <p:cTn id="212" presetID="10" presetClass="exit" presetSubtype="0" fill="hold" nodeType="afterEffect">
                                  <p:stCondLst>
                                    <p:cond delay="0"/>
                                  </p:stCondLst>
                                  <p:childTnLst>
                                    <p:animEffect transition="out" filter="fade">
                                      <p:cBhvr>
                                        <p:cTn id="213" dur="1000"/>
                                        <p:tgtEl>
                                          <p:spTgt spid="183"/>
                                        </p:tgtEl>
                                      </p:cBhvr>
                                    </p:animEffect>
                                    <p:set>
                                      <p:cBhvr>
                                        <p:cTn id="214" dur="1" fill="hold">
                                          <p:stCondLst>
                                            <p:cond delay="999"/>
                                          </p:stCondLst>
                                        </p:cTn>
                                        <p:tgtEl>
                                          <p:spTgt spid="183"/>
                                        </p:tgtEl>
                                        <p:attrNameLst>
                                          <p:attrName>style.visibility</p:attrName>
                                        </p:attrNameLst>
                                      </p:cBhvr>
                                      <p:to>
                                        <p:strVal val="hidden"/>
                                      </p:to>
                                    </p:set>
                                  </p:childTnLst>
                                </p:cTn>
                              </p:par>
                            </p:childTnLst>
                          </p:cTn>
                        </p:par>
                        <p:par>
                          <p:cTn id="215" fill="hold">
                            <p:stCondLst>
                              <p:cond delay="48500"/>
                            </p:stCondLst>
                            <p:childTnLst>
                              <p:par>
                                <p:cTn id="216" presetID="10" presetClass="entr" presetSubtype="0" fill="hold" nodeType="afterEffect">
                                  <p:stCondLst>
                                    <p:cond delay="0"/>
                                  </p:stCondLst>
                                  <p:childTnLst>
                                    <p:set>
                                      <p:cBhvr>
                                        <p:cTn id="217" dur="1" fill="hold">
                                          <p:stCondLst>
                                            <p:cond delay="0"/>
                                          </p:stCondLst>
                                        </p:cTn>
                                        <p:tgtEl>
                                          <p:spTgt spid="185"/>
                                        </p:tgtEl>
                                        <p:attrNameLst>
                                          <p:attrName>style.visibility</p:attrName>
                                        </p:attrNameLst>
                                      </p:cBhvr>
                                      <p:to>
                                        <p:strVal val="visible"/>
                                      </p:to>
                                    </p:set>
                                    <p:animEffect transition="in" filter="fade">
                                      <p:cBhvr>
                                        <p:cTn id="218" dur="1000"/>
                                        <p:tgtEl>
                                          <p:spTgt spid="185"/>
                                        </p:tgtEl>
                                      </p:cBhvr>
                                    </p:animEffect>
                                  </p:childTnLst>
                                </p:cTn>
                              </p:par>
                            </p:childTnLst>
                          </p:cTn>
                        </p:par>
                        <p:par>
                          <p:cTn id="219" fill="hold">
                            <p:stCondLst>
                              <p:cond delay="49500"/>
                            </p:stCondLst>
                            <p:childTnLst>
                              <p:par>
                                <p:cTn id="220" presetID="0" presetClass="path" presetSubtype="0" accel="50000" decel="50000" fill="hold" nodeType="afterEffect">
                                  <p:stCondLst>
                                    <p:cond delay="0"/>
                                  </p:stCondLst>
                                  <p:childTnLst>
                                    <p:animMotion origin="layout" path="M 5.55556E-7 4.81481E-6 L 0.13334 -0.2 " pathEditMode="relative" ptsTypes="AA">
                                      <p:cBhvr>
                                        <p:cTn id="221" dur="1000" fill="hold"/>
                                        <p:tgtEl>
                                          <p:spTgt spid="185"/>
                                        </p:tgtEl>
                                        <p:attrNameLst>
                                          <p:attrName>ppt_x</p:attrName>
                                          <p:attrName>ppt_y</p:attrName>
                                        </p:attrNameLst>
                                      </p:cBhvr>
                                    </p:animMotion>
                                  </p:childTnLst>
                                </p:cTn>
                              </p:par>
                            </p:childTnLst>
                          </p:cTn>
                        </p:par>
                        <p:par>
                          <p:cTn id="222" fill="hold">
                            <p:stCondLst>
                              <p:cond delay="50500"/>
                            </p:stCondLst>
                            <p:childTnLst>
                              <p:par>
                                <p:cTn id="223" presetID="10" presetClass="exit" presetSubtype="0" fill="hold" nodeType="afterEffect">
                                  <p:stCondLst>
                                    <p:cond delay="0"/>
                                  </p:stCondLst>
                                  <p:childTnLst>
                                    <p:animEffect transition="out" filter="fade">
                                      <p:cBhvr>
                                        <p:cTn id="224" dur="1000"/>
                                        <p:tgtEl>
                                          <p:spTgt spid="185"/>
                                        </p:tgtEl>
                                      </p:cBhvr>
                                    </p:animEffect>
                                    <p:set>
                                      <p:cBhvr>
                                        <p:cTn id="225" dur="1" fill="hold">
                                          <p:stCondLst>
                                            <p:cond delay="999"/>
                                          </p:stCondLst>
                                        </p:cTn>
                                        <p:tgtEl>
                                          <p:spTgt spid="185"/>
                                        </p:tgtEl>
                                        <p:attrNameLst>
                                          <p:attrName>style.visibility</p:attrName>
                                        </p:attrNameLst>
                                      </p:cBhvr>
                                      <p:to>
                                        <p:strVal val="hidden"/>
                                      </p:to>
                                    </p:set>
                                  </p:childTnLst>
                                </p:cTn>
                              </p:par>
                            </p:childTnLst>
                          </p:cTn>
                        </p:par>
                        <p:par>
                          <p:cTn id="226" fill="hold">
                            <p:stCondLst>
                              <p:cond delay="51500"/>
                            </p:stCondLst>
                            <p:childTnLst>
                              <p:par>
                                <p:cTn id="227" presetID="5" presetClass="entr" presetSubtype="10" fill="hold" nodeType="afterEffect">
                                  <p:stCondLst>
                                    <p:cond delay="0"/>
                                  </p:stCondLst>
                                  <p:childTnLst>
                                    <p:set>
                                      <p:cBhvr>
                                        <p:cTn id="228" dur="1" fill="hold">
                                          <p:stCondLst>
                                            <p:cond delay="0"/>
                                          </p:stCondLst>
                                        </p:cTn>
                                        <p:tgtEl>
                                          <p:spTgt spid="187"/>
                                        </p:tgtEl>
                                        <p:attrNameLst>
                                          <p:attrName>style.visibility</p:attrName>
                                        </p:attrNameLst>
                                      </p:cBhvr>
                                      <p:to>
                                        <p:strVal val="visible"/>
                                      </p:to>
                                    </p:set>
                                    <p:animEffect transition="in" filter="checkerboard(across)">
                                      <p:cBhvr>
                                        <p:cTn id="229" dur="500"/>
                                        <p:tgtEl>
                                          <p:spTgt spid="187"/>
                                        </p:tgtEl>
                                      </p:cBhvr>
                                    </p:animEffect>
                                  </p:childTnLst>
                                </p:cTn>
                              </p:par>
                            </p:childTnLst>
                          </p:cTn>
                        </p:par>
                        <p:par>
                          <p:cTn id="230" fill="hold">
                            <p:stCondLst>
                              <p:cond delay="52000"/>
                            </p:stCondLst>
                            <p:childTnLst>
                              <p:par>
                                <p:cTn id="231" presetID="3" presetClass="entr" presetSubtype="10" fill="hold" grpId="0" nodeType="afterEffect">
                                  <p:stCondLst>
                                    <p:cond delay="0"/>
                                  </p:stCondLst>
                                  <p:childTnLst>
                                    <p:set>
                                      <p:cBhvr>
                                        <p:cTn id="232" dur="1" fill="hold">
                                          <p:stCondLst>
                                            <p:cond delay="0"/>
                                          </p:stCondLst>
                                        </p:cTn>
                                        <p:tgtEl>
                                          <p:spTgt spid="166"/>
                                        </p:tgtEl>
                                        <p:attrNameLst>
                                          <p:attrName>style.visibility</p:attrName>
                                        </p:attrNameLst>
                                      </p:cBhvr>
                                      <p:to>
                                        <p:strVal val="visible"/>
                                      </p:to>
                                    </p:set>
                                    <p:animEffect transition="in" filter="blinds(horizontal)">
                                      <p:cBhvr>
                                        <p:cTn id="233" dur="500"/>
                                        <p:tgtEl>
                                          <p:spTgt spid="166"/>
                                        </p:tgtEl>
                                      </p:cBhvr>
                                    </p:animEffect>
                                  </p:childTnLst>
                                </p:cTn>
                              </p:par>
                            </p:childTnLst>
                          </p:cTn>
                        </p:par>
                        <p:par>
                          <p:cTn id="234" fill="hold">
                            <p:stCondLst>
                              <p:cond delay="52500"/>
                            </p:stCondLst>
                            <p:childTnLst>
                              <p:par>
                                <p:cTn id="235" presetID="10" presetClass="entr" presetSubtype="0" fill="hold" grpId="0" nodeType="afterEffect">
                                  <p:stCondLst>
                                    <p:cond delay="0"/>
                                  </p:stCondLst>
                                  <p:childTnLst>
                                    <p:set>
                                      <p:cBhvr>
                                        <p:cTn id="236" dur="1" fill="hold">
                                          <p:stCondLst>
                                            <p:cond delay="0"/>
                                          </p:stCondLst>
                                        </p:cTn>
                                        <p:tgtEl>
                                          <p:spTgt spid="201"/>
                                        </p:tgtEl>
                                        <p:attrNameLst>
                                          <p:attrName>style.visibility</p:attrName>
                                        </p:attrNameLst>
                                      </p:cBhvr>
                                      <p:to>
                                        <p:strVal val="visible"/>
                                      </p:to>
                                    </p:set>
                                    <p:animEffect transition="in" filter="fade">
                                      <p:cBhvr>
                                        <p:cTn id="237" dur="500"/>
                                        <p:tgtEl>
                                          <p:spTgt spid="201"/>
                                        </p:tgtEl>
                                      </p:cBhvr>
                                    </p:animEffect>
                                  </p:childTnLst>
                                </p:cTn>
                              </p:par>
                            </p:childTnLst>
                          </p:cTn>
                        </p:par>
                        <p:par>
                          <p:cTn id="238" fill="hold">
                            <p:stCondLst>
                              <p:cond delay="53000"/>
                            </p:stCondLst>
                            <p:childTnLst>
                              <p:par>
                                <p:cTn id="239" presetID="10" presetClass="entr" presetSubtype="0" fill="hold" nodeType="afterEffect">
                                  <p:stCondLst>
                                    <p:cond delay="0"/>
                                  </p:stCondLst>
                                  <p:childTnLst>
                                    <p:set>
                                      <p:cBhvr>
                                        <p:cTn id="240" dur="1" fill="hold">
                                          <p:stCondLst>
                                            <p:cond delay="0"/>
                                          </p:stCondLst>
                                        </p:cTn>
                                        <p:tgtEl>
                                          <p:spTgt spid="188"/>
                                        </p:tgtEl>
                                        <p:attrNameLst>
                                          <p:attrName>style.visibility</p:attrName>
                                        </p:attrNameLst>
                                      </p:cBhvr>
                                      <p:to>
                                        <p:strVal val="visible"/>
                                      </p:to>
                                    </p:set>
                                    <p:animEffect transition="in" filter="fade">
                                      <p:cBhvr>
                                        <p:cTn id="241" dur="1500"/>
                                        <p:tgtEl>
                                          <p:spTgt spid="188"/>
                                        </p:tgtEl>
                                      </p:cBhvr>
                                    </p:animEffect>
                                  </p:childTnLst>
                                </p:cTn>
                              </p:par>
                            </p:childTnLst>
                          </p:cTn>
                        </p:par>
                        <p:par>
                          <p:cTn id="242" fill="hold">
                            <p:stCondLst>
                              <p:cond delay="54500"/>
                            </p:stCondLst>
                            <p:childTnLst>
                              <p:par>
                                <p:cTn id="243" presetID="0" presetClass="path" presetSubtype="0" accel="50000" decel="50000" fill="hold" nodeType="afterEffect">
                                  <p:stCondLst>
                                    <p:cond delay="0"/>
                                  </p:stCondLst>
                                  <p:childTnLst>
                                    <p:animMotion origin="layout" path="M 0.00174 -0.01968 L -0.32152 0.14953 " pathEditMode="relative" rAng="0" ptsTypes="AA">
                                      <p:cBhvr>
                                        <p:cTn id="244" dur="1500" fill="hold"/>
                                        <p:tgtEl>
                                          <p:spTgt spid="188"/>
                                        </p:tgtEl>
                                        <p:attrNameLst>
                                          <p:attrName>ppt_x</p:attrName>
                                          <p:attrName>ppt_y</p:attrName>
                                        </p:attrNameLst>
                                      </p:cBhvr>
                                      <p:rCtr x="-16163" y="8449"/>
                                    </p:animMotion>
                                  </p:childTnLst>
                                </p:cTn>
                              </p:par>
                            </p:childTnLst>
                          </p:cTn>
                        </p:par>
                        <p:par>
                          <p:cTn id="245" fill="hold">
                            <p:stCondLst>
                              <p:cond delay="56000"/>
                            </p:stCondLst>
                            <p:childTnLst>
                              <p:par>
                                <p:cTn id="246" presetID="10" presetClass="exit" presetSubtype="0" fill="hold" nodeType="afterEffect">
                                  <p:stCondLst>
                                    <p:cond delay="0"/>
                                  </p:stCondLst>
                                  <p:childTnLst>
                                    <p:animEffect transition="out" filter="fade">
                                      <p:cBhvr>
                                        <p:cTn id="247" dur="1500"/>
                                        <p:tgtEl>
                                          <p:spTgt spid="188"/>
                                        </p:tgtEl>
                                      </p:cBhvr>
                                    </p:animEffect>
                                    <p:set>
                                      <p:cBhvr>
                                        <p:cTn id="248" dur="1" fill="hold">
                                          <p:stCondLst>
                                            <p:cond delay="1499"/>
                                          </p:stCondLst>
                                        </p:cTn>
                                        <p:tgtEl>
                                          <p:spTgt spid="188"/>
                                        </p:tgtEl>
                                        <p:attrNameLst>
                                          <p:attrName>style.visibility</p:attrName>
                                        </p:attrNameLst>
                                      </p:cBhvr>
                                      <p:to>
                                        <p:strVal val="hidden"/>
                                      </p:to>
                                    </p:set>
                                  </p:childTnLst>
                                </p:cTn>
                              </p:par>
                            </p:childTnLst>
                          </p:cTn>
                        </p:par>
                        <p:par>
                          <p:cTn id="249" fill="hold">
                            <p:stCondLst>
                              <p:cond delay="57500"/>
                            </p:stCondLst>
                            <p:childTnLst>
                              <p:par>
                                <p:cTn id="250" presetID="3" presetClass="entr" presetSubtype="10" fill="hold" grpId="0" nodeType="afterEffect">
                                  <p:stCondLst>
                                    <p:cond delay="0"/>
                                  </p:stCondLst>
                                  <p:childTnLst>
                                    <p:set>
                                      <p:cBhvr>
                                        <p:cTn id="251" dur="1" fill="hold">
                                          <p:stCondLst>
                                            <p:cond delay="0"/>
                                          </p:stCondLst>
                                        </p:cTn>
                                        <p:tgtEl>
                                          <p:spTgt spid="169"/>
                                        </p:tgtEl>
                                        <p:attrNameLst>
                                          <p:attrName>style.visibility</p:attrName>
                                        </p:attrNameLst>
                                      </p:cBhvr>
                                      <p:to>
                                        <p:strVal val="visible"/>
                                      </p:to>
                                    </p:set>
                                    <p:animEffect transition="in" filter="blinds(horizontal)">
                                      <p:cBhvr>
                                        <p:cTn id="252" dur="500"/>
                                        <p:tgtEl>
                                          <p:spTgt spid="169"/>
                                        </p:tgtEl>
                                      </p:cBhvr>
                                    </p:animEffect>
                                  </p:childTnLst>
                                </p:cTn>
                              </p:par>
                            </p:childTnLst>
                          </p:cTn>
                        </p:par>
                        <p:par>
                          <p:cTn id="253" fill="hold">
                            <p:stCondLst>
                              <p:cond delay="58000"/>
                            </p:stCondLst>
                            <p:childTnLst>
                              <p:par>
                                <p:cTn id="254" presetID="4" presetClass="entr" presetSubtype="16" fill="hold" grpId="0" nodeType="afterEffect">
                                  <p:stCondLst>
                                    <p:cond delay="0"/>
                                  </p:stCondLst>
                                  <p:childTnLst>
                                    <p:set>
                                      <p:cBhvr>
                                        <p:cTn id="255" dur="1" fill="hold">
                                          <p:stCondLst>
                                            <p:cond delay="0"/>
                                          </p:stCondLst>
                                        </p:cTn>
                                        <p:tgtEl>
                                          <p:spTgt spid="197"/>
                                        </p:tgtEl>
                                        <p:attrNameLst>
                                          <p:attrName>style.visibility</p:attrName>
                                        </p:attrNameLst>
                                      </p:cBhvr>
                                      <p:to>
                                        <p:strVal val="visible"/>
                                      </p:to>
                                    </p:set>
                                    <p:animEffect transition="in" filter="box(in)">
                                      <p:cBhvr>
                                        <p:cTn id="256" dur="500"/>
                                        <p:tgtEl>
                                          <p:spTgt spid="197"/>
                                        </p:tgtEl>
                                      </p:cBhvr>
                                    </p:animEffect>
                                  </p:childTnLst>
                                </p:cTn>
                              </p:par>
                            </p:childTnLst>
                          </p:cTn>
                        </p:par>
                        <p:par>
                          <p:cTn id="257" fill="hold">
                            <p:stCondLst>
                              <p:cond delay="58500"/>
                            </p:stCondLst>
                            <p:childTnLst>
                              <p:par>
                                <p:cTn id="258" presetID="5" presetClass="entr" presetSubtype="10" fill="hold" nodeType="afterEffect">
                                  <p:stCondLst>
                                    <p:cond delay="0"/>
                                  </p:stCondLst>
                                  <p:childTnLst>
                                    <p:set>
                                      <p:cBhvr>
                                        <p:cTn id="259" dur="1" fill="hold">
                                          <p:stCondLst>
                                            <p:cond delay="0"/>
                                          </p:stCondLst>
                                        </p:cTn>
                                        <p:tgtEl>
                                          <p:spTgt spid="155"/>
                                        </p:tgtEl>
                                        <p:attrNameLst>
                                          <p:attrName>style.visibility</p:attrName>
                                        </p:attrNameLst>
                                      </p:cBhvr>
                                      <p:to>
                                        <p:strVal val="visible"/>
                                      </p:to>
                                    </p:set>
                                    <p:animEffect transition="in" filter="checkerboard(across)">
                                      <p:cBhvr>
                                        <p:cTn id="260" dur="500"/>
                                        <p:tgtEl>
                                          <p:spTgt spid="155"/>
                                        </p:tgtEl>
                                      </p:cBhvr>
                                    </p:animEffect>
                                  </p:childTnLst>
                                </p:cTn>
                              </p:par>
                            </p:childTnLst>
                          </p:cTn>
                        </p:par>
                        <p:par>
                          <p:cTn id="261" fill="hold">
                            <p:stCondLst>
                              <p:cond delay="59000"/>
                            </p:stCondLst>
                            <p:childTnLst>
                              <p:par>
                                <p:cTn id="262" presetID="10" presetClass="entr" presetSubtype="0" fill="hold" grpId="0" nodeType="afterEffect">
                                  <p:stCondLst>
                                    <p:cond delay="0"/>
                                  </p:stCondLst>
                                  <p:childTnLst>
                                    <p:set>
                                      <p:cBhvr>
                                        <p:cTn id="263" dur="1" fill="hold">
                                          <p:stCondLst>
                                            <p:cond delay="0"/>
                                          </p:stCondLst>
                                        </p:cTn>
                                        <p:tgtEl>
                                          <p:spTgt spid="172"/>
                                        </p:tgtEl>
                                        <p:attrNameLst>
                                          <p:attrName>style.visibility</p:attrName>
                                        </p:attrNameLst>
                                      </p:cBhvr>
                                      <p:to>
                                        <p:strVal val="visible"/>
                                      </p:to>
                                    </p:set>
                                    <p:animEffect transition="in" filter="fade">
                                      <p:cBhvr>
                                        <p:cTn id="264" dur="500"/>
                                        <p:tgtEl>
                                          <p:spTgt spid="172"/>
                                        </p:tgtEl>
                                      </p:cBhvr>
                                    </p:animEffect>
                                  </p:childTnLst>
                                </p:cTn>
                              </p:par>
                            </p:childTnLst>
                          </p:cTn>
                        </p:par>
                        <p:par>
                          <p:cTn id="265" fill="hold">
                            <p:stCondLst>
                              <p:cond delay="59500"/>
                            </p:stCondLst>
                            <p:childTnLst>
                              <p:par>
                                <p:cTn id="266" presetID="10" presetClass="entr" presetSubtype="0" fill="hold" nodeType="afterEffect">
                                  <p:stCondLst>
                                    <p:cond delay="0"/>
                                  </p:stCondLst>
                                  <p:childTnLst>
                                    <p:set>
                                      <p:cBhvr>
                                        <p:cTn id="267" dur="1" fill="hold">
                                          <p:stCondLst>
                                            <p:cond delay="0"/>
                                          </p:stCondLst>
                                        </p:cTn>
                                        <p:tgtEl>
                                          <p:spTgt spid="189"/>
                                        </p:tgtEl>
                                        <p:attrNameLst>
                                          <p:attrName>style.visibility</p:attrName>
                                        </p:attrNameLst>
                                      </p:cBhvr>
                                      <p:to>
                                        <p:strVal val="visible"/>
                                      </p:to>
                                    </p:set>
                                    <p:animEffect transition="in" filter="fade">
                                      <p:cBhvr>
                                        <p:cTn id="268" dur="500"/>
                                        <p:tgtEl>
                                          <p:spTgt spid="189"/>
                                        </p:tgtEl>
                                      </p:cBhvr>
                                    </p:animEffect>
                                  </p:childTnLst>
                                </p:cTn>
                              </p:par>
                            </p:childTnLst>
                          </p:cTn>
                        </p:par>
                        <p:par>
                          <p:cTn id="269" fill="hold">
                            <p:stCondLst>
                              <p:cond delay="60000"/>
                            </p:stCondLst>
                            <p:childTnLst>
                              <p:par>
                                <p:cTn id="270" presetID="0" presetClass="path" presetSubtype="0" accel="50000" decel="50000" fill="hold" nodeType="afterEffect">
                                  <p:stCondLst>
                                    <p:cond delay="0"/>
                                  </p:stCondLst>
                                  <p:childTnLst>
                                    <p:animMotion origin="layout" path="M 5.55556E-7 4.81481E-6 L -0.1 0.03333 " pathEditMode="relative" ptsTypes="AA">
                                      <p:cBhvr>
                                        <p:cTn id="271" dur="500" fill="hold"/>
                                        <p:tgtEl>
                                          <p:spTgt spid="189"/>
                                        </p:tgtEl>
                                        <p:attrNameLst>
                                          <p:attrName>ppt_x</p:attrName>
                                          <p:attrName>ppt_y</p:attrName>
                                        </p:attrNameLst>
                                      </p:cBhvr>
                                    </p:animMotion>
                                  </p:childTnLst>
                                </p:cTn>
                              </p:par>
                            </p:childTnLst>
                          </p:cTn>
                        </p:par>
                        <p:par>
                          <p:cTn id="272" fill="hold">
                            <p:stCondLst>
                              <p:cond delay="60500"/>
                            </p:stCondLst>
                            <p:childTnLst>
                              <p:par>
                                <p:cTn id="273" presetID="10" presetClass="exit" presetSubtype="0" fill="hold" nodeType="afterEffect">
                                  <p:stCondLst>
                                    <p:cond delay="0"/>
                                  </p:stCondLst>
                                  <p:childTnLst>
                                    <p:animEffect transition="out" filter="fade">
                                      <p:cBhvr>
                                        <p:cTn id="274" dur="500"/>
                                        <p:tgtEl>
                                          <p:spTgt spid="189"/>
                                        </p:tgtEl>
                                      </p:cBhvr>
                                    </p:animEffect>
                                    <p:set>
                                      <p:cBhvr>
                                        <p:cTn id="275" dur="1" fill="hold">
                                          <p:stCondLst>
                                            <p:cond delay="499"/>
                                          </p:stCondLst>
                                        </p:cTn>
                                        <p:tgtEl>
                                          <p:spTgt spid="189"/>
                                        </p:tgtEl>
                                        <p:attrNameLst>
                                          <p:attrName>style.visibility</p:attrName>
                                        </p:attrNameLst>
                                      </p:cBhvr>
                                      <p:to>
                                        <p:strVal val="hidden"/>
                                      </p:to>
                                    </p:set>
                                  </p:childTnLst>
                                </p:cTn>
                              </p:par>
                            </p:childTnLst>
                          </p:cTn>
                        </p:par>
                        <p:par>
                          <p:cTn id="276" fill="hold">
                            <p:stCondLst>
                              <p:cond delay="61000"/>
                            </p:stCondLst>
                            <p:childTnLst>
                              <p:par>
                                <p:cTn id="277" presetID="4" presetClass="entr" presetSubtype="16" fill="hold" grpId="0" nodeType="afterEffect">
                                  <p:stCondLst>
                                    <p:cond delay="0"/>
                                  </p:stCondLst>
                                  <p:childTnLst>
                                    <p:set>
                                      <p:cBhvr>
                                        <p:cTn id="278" dur="1" fill="hold">
                                          <p:stCondLst>
                                            <p:cond delay="0"/>
                                          </p:stCondLst>
                                        </p:cTn>
                                        <p:tgtEl>
                                          <p:spTgt spid="198"/>
                                        </p:tgtEl>
                                        <p:attrNameLst>
                                          <p:attrName>style.visibility</p:attrName>
                                        </p:attrNameLst>
                                      </p:cBhvr>
                                      <p:to>
                                        <p:strVal val="visible"/>
                                      </p:to>
                                    </p:set>
                                    <p:animEffect transition="in" filter="box(in)">
                                      <p:cBhvr>
                                        <p:cTn id="279" dur="500"/>
                                        <p:tgtEl>
                                          <p:spTgt spid="198"/>
                                        </p:tgtEl>
                                      </p:cBhvr>
                                    </p:animEffect>
                                  </p:childTnLst>
                                </p:cTn>
                              </p:par>
                            </p:childTnLst>
                          </p:cTn>
                        </p:par>
                        <p:par>
                          <p:cTn id="280" fill="hold">
                            <p:stCondLst>
                              <p:cond delay="61500"/>
                            </p:stCondLst>
                            <p:childTnLst>
                              <p:par>
                                <p:cTn id="281" presetID="5" presetClass="entr" presetSubtype="10" fill="hold" nodeType="afterEffect">
                                  <p:stCondLst>
                                    <p:cond delay="0"/>
                                  </p:stCondLst>
                                  <p:childTnLst>
                                    <p:set>
                                      <p:cBhvr>
                                        <p:cTn id="282" dur="1" fill="hold">
                                          <p:stCondLst>
                                            <p:cond delay="0"/>
                                          </p:stCondLst>
                                        </p:cTn>
                                        <p:tgtEl>
                                          <p:spTgt spid="156"/>
                                        </p:tgtEl>
                                        <p:attrNameLst>
                                          <p:attrName>style.visibility</p:attrName>
                                        </p:attrNameLst>
                                      </p:cBhvr>
                                      <p:to>
                                        <p:strVal val="visible"/>
                                      </p:to>
                                    </p:set>
                                    <p:animEffect transition="in" filter="checkerboard(across)">
                                      <p:cBhvr>
                                        <p:cTn id="283" dur="500"/>
                                        <p:tgtEl>
                                          <p:spTgt spid="156"/>
                                        </p:tgtEl>
                                      </p:cBhvr>
                                    </p:animEffect>
                                  </p:childTnLst>
                                </p:cTn>
                              </p:par>
                            </p:childTnLst>
                          </p:cTn>
                        </p:par>
                        <p:par>
                          <p:cTn id="284" fill="hold">
                            <p:stCondLst>
                              <p:cond delay="62000"/>
                            </p:stCondLst>
                            <p:childTnLst>
                              <p:par>
                                <p:cTn id="285" presetID="3" presetClass="entr" presetSubtype="10" fill="hold" grpId="0" nodeType="afterEffect">
                                  <p:stCondLst>
                                    <p:cond delay="0"/>
                                  </p:stCondLst>
                                  <p:childTnLst>
                                    <p:set>
                                      <p:cBhvr>
                                        <p:cTn id="286" dur="1" fill="hold">
                                          <p:stCondLst>
                                            <p:cond delay="0"/>
                                          </p:stCondLst>
                                        </p:cTn>
                                        <p:tgtEl>
                                          <p:spTgt spid="170"/>
                                        </p:tgtEl>
                                        <p:attrNameLst>
                                          <p:attrName>style.visibility</p:attrName>
                                        </p:attrNameLst>
                                      </p:cBhvr>
                                      <p:to>
                                        <p:strVal val="visible"/>
                                      </p:to>
                                    </p:set>
                                    <p:animEffect transition="in" filter="blinds(horizontal)">
                                      <p:cBhvr>
                                        <p:cTn id="287" dur="500"/>
                                        <p:tgtEl>
                                          <p:spTgt spid="170"/>
                                        </p:tgtEl>
                                      </p:cBhvr>
                                    </p:animEffect>
                                  </p:childTnLst>
                                </p:cTn>
                              </p:par>
                            </p:childTnLst>
                          </p:cTn>
                        </p:par>
                        <p:par>
                          <p:cTn id="288" fill="hold">
                            <p:stCondLst>
                              <p:cond delay="62500"/>
                            </p:stCondLst>
                            <p:childTnLst>
                              <p:par>
                                <p:cTn id="289" presetID="10" presetClass="entr" presetSubtype="0" fill="hold" grpId="0" nodeType="afterEffect">
                                  <p:stCondLst>
                                    <p:cond delay="0"/>
                                  </p:stCondLst>
                                  <p:childTnLst>
                                    <p:set>
                                      <p:cBhvr>
                                        <p:cTn id="290" dur="1" fill="hold">
                                          <p:stCondLst>
                                            <p:cond delay="0"/>
                                          </p:stCondLst>
                                        </p:cTn>
                                        <p:tgtEl>
                                          <p:spTgt spid="173"/>
                                        </p:tgtEl>
                                        <p:attrNameLst>
                                          <p:attrName>style.visibility</p:attrName>
                                        </p:attrNameLst>
                                      </p:cBhvr>
                                      <p:to>
                                        <p:strVal val="visible"/>
                                      </p:to>
                                    </p:set>
                                    <p:animEffect transition="in" filter="fade">
                                      <p:cBhvr>
                                        <p:cTn id="291" dur="500"/>
                                        <p:tgtEl>
                                          <p:spTgt spid="173"/>
                                        </p:tgtEl>
                                      </p:cBhvr>
                                    </p:animEffect>
                                  </p:childTnLst>
                                </p:cTn>
                              </p:par>
                            </p:childTnLst>
                          </p:cTn>
                        </p:par>
                        <p:par>
                          <p:cTn id="292" fill="hold">
                            <p:stCondLst>
                              <p:cond delay="63000"/>
                            </p:stCondLst>
                            <p:childTnLst>
                              <p:par>
                                <p:cTn id="293" presetID="10" presetClass="entr" presetSubtype="0" fill="hold" nodeType="afterEffect">
                                  <p:stCondLst>
                                    <p:cond delay="0"/>
                                  </p:stCondLst>
                                  <p:childTnLst>
                                    <p:set>
                                      <p:cBhvr>
                                        <p:cTn id="294" dur="1" fill="hold">
                                          <p:stCondLst>
                                            <p:cond delay="0"/>
                                          </p:stCondLst>
                                        </p:cTn>
                                        <p:tgtEl>
                                          <p:spTgt spid="190"/>
                                        </p:tgtEl>
                                        <p:attrNameLst>
                                          <p:attrName>style.visibility</p:attrName>
                                        </p:attrNameLst>
                                      </p:cBhvr>
                                      <p:to>
                                        <p:strVal val="visible"/>
                                      </p:to>
                                    </p:set>
                                    <p:animEffect transition="in" filter="fade">
                                      <p:cBhvr>
                                        <p:cTn id="295" dur="500"/>
                                        <p:tgtEl>
                                          <p:spTgt spid="190"/>
                                        </p:tgtEl>
                                      </p:cBhvr>
                                    </p:animEffect>
                                  </p:childTnLst>
                                </p:cTn>
                              </p:par>
                            </p:childTnLst>
                          </p:cTn>
                        </p:par>
                        <p:par>
                          <p:cTn id="296" fill="hold">
                            <p:stCondLst>
                              <p:cond delay="63500"/>
                            </p:stCondLst>
                            <p:childTnLst>
                              <p:par>
                                <p:cTn id="297" presetID="0" presetClass="path" presetSubtype="0" accel="50000" decel="50000" fill="hold" nodeType="afterEffect">
                                  <p:stCondLst>
                                    <p:cond delay="0"/>
                                  </p:stCondLst>
                                  <p:childTnLst>
                                    <p:animMotion origin="layout" path="M -2.77778E-6 3.7037E-6 L 0.08334 0.07778 " pathEditMode="relative" ptsTypes="AA">
                                      <p:cBhvr>
                                        <p:cTn id="298" dur="500" fill="hold"/>
                                        <p:tgtEl>
                                          <p:spTgt spid="190"/>
                                        </p:tgtEl>
                                        <p:attrNameLst>
                                          <p:attrName>ppt_x</p:attrName>
                                          <p:attrName>ppt_y</p:attrName>
                                        </p:attrNameLst>
                                      </p:cBhvr>
                                    </p:animMotion>
                                  </p:childTnLst>
                                </p:cTn>
                              </p:par>
                            </p:childTnLst>
                          </p:cTn>
                        </p:par>
                        <p:par>
                          <p:cTn id="299" fill="hold">
                            <p:stCondLst>
                              <p:cond delay="64000"/>
                            </p:stCondLst>
                            <p:childTnLst>
                              <p:par>
                                <p:cTn id="300" presetID="10" presetClass="exit" presetSubtype="0" fill="hold" nodeType="afterEffect">
                                  <p:stCondLst>
                                    <p:cond delay="0"/>
                                  </p:stCondLst>
                                  <p:childTnLst>
                                    <p:animEffect transition="out" filter="fade">
                                      <p:cBhvr>
                                        <p:cTn id="301" dur="500"/>
                                        <p:tgtEl>
                                          <p:spTgt spid="190"/>
                                        </p:tgtEl>
                                      </p:cBhvr>
                                    </p:animEffect>
                                    <p:set>
                                      <p:cBhvr>
                                        <p:cTn id="302" dur="1" fill="hold">
                                          <p:stCondLst>
                                            <p:cond delay="499"/>
                                          </p:stCondLst>
                                        </p:cTn>
                                        <p:tgtEl>
                                          <p:spTgt spid="190"/>
                                        </p:tgtEl>
                                        <p:attrNameLst>
                                          <p:attrName>style.visibility</p:attrName>
                                        </p:attrNameLst>
                                      </p:cBhvr>
                                      <p:to>
                                        <p:strVal val="hidden"/>
                                      </p:to>
                                    </p:set>
                                  </p:childTnLst>
                                </p:cTn>
                              </p:par>
                            </p:childTnLst>
                          </p:cTn>
                        </p:par>
                        <p:par>
                          <p:cTn id="303" fill="hold">
                            <p:stCondLst>
                              <p:cond delay="64500"/>
                            </p:stCondLst>
                            <p:childTnLst>
                              <p:par>
                                <p:cTn id="304" presetID="5" presetClass="entr" presetSubtype="10" fill="hold" grpId="0" nodeType="afterEffect">
                                  <p:stCondLst>
                                    <p:cond delay="0"/>
                                  </p:stCondLst>
                                  <p:childTnLst>
                                    <p:set>
                                      <p:cBhvr>
                                        <p:cTn id="305" dur="1" fill="hold">
                                          <p:stCondLst>
                                            <p:cond delay="0"/>
                                          </p:stCondLst>
                                        </p:cTn>
                                        <p:tgtEl>
                                          <p:spTgt spid="199"/>
                                        </p:tgtEl>
                                        <p:attrNameLst>
                                          <p:attrName>style.visibility</p:attrName>
                                        </p:attrNameLst>
                                      </p:cBhvr>
                                      <p:to>
                                        <p:strVal val="visible"/>
                                      </p:to>
                                    </p:set>
                                    <p:animEffect transition="in" filter="checkerboard(across)">
                                      <p:cBhvr>
                                        <p:cTn id="306" dur="500"/>
                                        <p:tgtEl>
                                          <p:spTgt spid="199"/>
                                        </p:tgtEl>
                                      </p:cBhvr>
                                    </p:animEffect>
                                  </p:childTnLst>
                                </p:cTn>
                              </p:par>
                            </p:childTnLst>
                          </p:cTn>
                        </p:par>
                        <p:par>
                          <p:cTn id="307" fill="hold">
                            <p:stCondLst>
                              <p:cond delay="65000"/>
                            </p:stCondLst>
                            <p:childTnLst>
                              <p:par>
                                <p:cTn id="308" presetID="10" presetClass="entr" presetSubtype="0" fill="hold" grpId="0" nodeType="afterEffect">
                                  <p:stCondLst>
                                    <p:cond delay="0"/>
                                  </p:stCondLst>
                                  <p:childTnLst>
                                    <p:set>
                                      <p:cBhvr>
                                        <p:cTn id="309" dur="1" fill="hold">
                                          <p:stCondLst>
                                            <p:cond delay="0"/>
                                          </p:stCondLst>
                                        </p:cTn>
                                        <p:tgtEl>
                                          <p:spTgt spid="202"/>
                                        </p:tgtEl>
                                        <p:attrNameLst>
                                          <p:attrName>style.visibility</p:attrName>
                                        </p:attrNameLst>
                                      </p:cBhvr>
                                      <p:to>
                                        <p:strVal val="visible"/>
                                      </p:to>
                                    </p:set>
                                    <p:animEffect transition="in" filter="fade">
                                      <p:cBhvr>
                                        <p:cTn id="310" dur="500"/>
                                        <p:tgtEl>
                                          <p:spTgt spid="202"/>
                                        </p:tgtEl>
                                      </p:cBhvr>
                                    </p:animEffect>
                                  </p:childTnLst>
                                </p:cTn>
                              </p:par>
                            </p:childTnLst>
                          </p:cTn>
                        </p:par>
                        <p:par>
                          <p:cTn id="311" fill="hold">
                            <p:stCondLst>
                              <p:cond delay="65500"/>
                            </p:stCondLst>
                            <p:childTnLst>
                              <p:par>
                                <p:cTn id="312" presetID="5" presetClass="entr" presetSubtype="10" fill="hold" nodeType="afterEffect">
                                  <p:stCondLst>
                                    <p:cond delay="0"/>
                                  </p:stCondLst>
                                  <p:childTnLst>
                                    <p:set>
                                      <p:cBhvr>
                                        <p:cTn id="313" dur="1" fill="hold">
                                          <p:stCondLst>
                                            <p:cond delay="0"/>
                                          </p:stCondLst>
                                        </p:cTn>
                                        <p:tgtEl>
                                          <p:spTgt spid="154"/>
                                        </p:tgtEl>
                                        <p:attrNameLst>
                                          <p:attrName>style.visibility</p:attrName>
                                        </p:attrNameLst>
                                      </p:cBhvr>
                                      <p:to>
                                        <p:strVal val="visible"/>
                                      </p:to>
                                    </p:set>
                                    <p:animEffect transition="in" filter="checkerboard(across)">
                                      <p:cBhvr>
                                        <p:cTn id="314" dur="500"/>
                                        <p:tgtEl>
                                          <p:spTgt spid="154"/>
                                        </p:tgtEl>
                                      </p:cBhvr>
                                    </p:animEffect>
                                  </p:childTnLst>
                                </p:cTn>
                              </p:par>
                            </p:childTnLst>
                          </p:cTn>
                        </p:par>
                        <p:par>
                          <p:cTn id="315" fill="hold">
                            <p:stCondLst>
                              <p:cond delay="66000"/>
                            </p:stCondLst>
                            <p:childTnLst>
                              <p:par>
                                <p:cTn id="316" presetID="10" presetClass="entr" presetSubtype="0" fill="hold" nodeType="afterEffect">
                                  <p:stCondLst>
                                    <p:cond delay="1000"/>
                                  </p:stCondLst>
                                  <p:childTnLst>
                                    <p:set>
                                      <p:cBhvr>
                                        <p:cTn id="317" dur="1" fill="hold">
                                          <p:stCondLst>
                                            <p:cond delay="0"/>
                                          </p:stCondLst>
                                        </p:cTn>
                                        <p:tgtEl>
                                          <p:spTgt spid="203"/>
                                        </p:tgtEl>
                                        <p:attrNameLst>
                                          <p:attrName>style.visibility</p:attrName>
                                        </p:attrNameLst>
                                      </p:cBhvr>
                                      <p:to>
                                        <p:strVal val="visible"/>
                                      </p:to>
                                    </p:set>
                                    <p:animEffect transition="in" filter="fade">
                                      <p:cBhvr>
                                        <p:cTn id="318" dur="2000"/>
                                        <p:tgtEl>
                                          <p:spTgt spid="203"/>
                                        </p:tgtEl>
                                      </p:cBhvr>
                                    </p:animEffect>
                                  </p:childTnLst>
                                </p:cTn>
                              </p:par>
                            </p:childTnLst>
                          </p:cTn>
                        </p:par>
                        <p:par>
                          <p:cTn id="319" fill="hold">
                            <p:stCondLst>
                              <p:cond delay="69000"/>
                            </p:stCondLst>
                            <p:childTnLst>
                              <p:par>
                                <p:cTn id="320" presetID="0" presetClass="path" presetSubtype="0" accel="50000" decel="50000" fill="hold" nodeType="afterEffect">
                                  <p:stCondLst>
                                    <p:cond delay="1000"/>
                                  </p:stCondLst>
                                  <p:childTnLst>
                                    <p:animMotion origin="layout" path="M 3.88889E-6 4.81481E-6 L -0.35 4.81481E-6 " pathEditMode="relative" ptsTypes="AA">
                                      <p:cBhvr>
                                        <p:cTn id="321" dur="2000" fill="hold"/>
                                        <p:tgtEl>
                                          <p:spTgt spid="203"/>
                                        </p:tgtEl>
                                        <p:attrNameLst>
                                          <p:attrName>ppt_x</p:attrName>
                                          <p:attrName>ppt_y</p:attrName>
                                        </p:attrNameLst>
                                      </p:cBhvr>
                                    </p:animMotion>
                                  </p:childTnLst>
                                </p:cTn>
                              </p:par>
                            </p:childTnLst>
                          </p:cTn>
                        </p:par>
                        <p:par>
                          <p:cTn id="322" fill="hold">
                            <p:stCondLst>
                              <p:cond delay="72000"/>
                            </p:stCondLst>
                            <p:childTnLst>
                              <p:par>
                                <p:cTn id="323" presetID="10" presetClass="exit" presetSubtype="0" fill="hold" nodeType="afterEffect">
                                  <p:stCondLst>
                                    <p:cond delay="1000"/>
                                  </p:stCondLst>
                                  <p:childTnLst>
                                    <p:animEffect transition="out" filter="fade">
                                      <p:cBhvr>
                                        <p:cTn id="324" dur="2000"/>
                                        <p:tgtEl>
                                          <p:spTgt spid="203"/>
                                        </p:tgtEl>
                                      </p:cBhvr>
                                    </p:animEffect>
                                    <p:set>
                                      <p:cBhvr>
                                        <p:cTn id="325" dur="1" fill="hold">
                                          <p:stCondLst>
                                            <p:cond delay="1999"/>
                                          </p:stCondLst>
                                        </p:cTn>
                                        <p:tgtEl>
                                          <p:spTgt spid="203"/>
                                        </p:tgtEl>
                                        <p:attrNameLst>
                                          <p:attrName>style.visibility</p:attrName>
                                        </p:attrNameLst>
                                      </p:cBhvr>
                                      <p:to>
                                        <p:strVal val="hidden"/>
                                      </p:to>
                                    </p:set>
                                  </p:childTnLst>
                                </p:cTn>
                              </p:par>
                            </p:childTnLst>
                          </p:cTn>
                        </p:par>
                        <p:par>
                          <p:cTn id="326" fill="hold">
                            <p:stCondLst>
                              <p:cond delay="75000"/>
                            </p:stCondLst>
                            <p:childTnLst>
                              <p:par>
                                <p:cTn id="327" presetID="10" presetClass="entr" presetSubtype="0" fill="hold" grpId="0" nodeType="afterEffect">
                                  <p:stCondLst>
                                    <p:cond delay="0"/>
                                  </p:stCondLst>
                                  <p:childTnLst>
                                    <p:set>
                                      <p:cBhvr>
                                        <p:cTn id="328" dur="1" fill="hold">
                                          <p:stCondLst>
                                            <p:cond delay="0"/>
                                          </p:stCondLst>
                                        </p:cTn>
                                        <p:tgtEl>
                                          <p:spTgt spid="163"/>
                                        </p:tgtEl>
                                        <p:attrNameLst>
                                          <p:attrName>style.visibility</p:attrName>
                                        </p:attrNameLst>
                                      </p:cBhvr>
                                      <p:to>
                                        <p:strVal val="visible"/>
                                      </p:to>
                                    </p:set>
                                    <p:animEffect transition="in" filter="fade">
                                      <p:cBhvr>
                                        <p:cTn id="329" dur="500"/>
                                        <p:tgtEl>
                                          <p:spTgt spid="163"/>
                                        </p:tgtEl>
                                      </p:cBhvr>
                                    </p:animEffect>
                                  </p:childTnLst>
                                </p:cTn>
                              </p:par>
                            </p:childTnLst>
                          </p:cTn>
                        </p:par>
                        <p:par>
                          <p:cTn id="330" fill="hold">
                            <p:stCondLst>
                              <p:cond delay="75500"/>
                            </p:stCondLst>
                            <p:childTnLst>
                              <p:par>
                                <p:cTn id="331" presetID="4" presetClass="entr" presetSubtype="16" fill="hold" grpId="0" nodeType="afterEffect">
                                  <p:stCondLst>
                                    <p:cond delay="0"/>
                                  </p:stCondLst>
                                  <p:childTnLst>
                                    <p:set>
                                      <p:cBhvr>
                                        <p:cTn id="332" dur="1" fill="hold">
                                          <p:stCondLst>
                                            <p:cond delay="0"/>
                                          </p:stCondLst>
                                        </p:cTn>
                                        <p:tgtEl>
                                          <p:spTgt spid="196"/>
                                        </p:tgtEl>
                                        <p:attrNameLst>
                                          <p:attrName>style.visibility</p:attrName>
                                        </p:attrNameLst>
                                      </p:cBhvr>
                                      <p:to>
                                        <p:strVal val="visible"/>
                                      </p:to>
                                    </p:set>
                                    <p:animEffect transition="in" filter="box(in)">
                                      <p:cBhvr>
                                        <p:cTn id="333" dur="500"/>
                                        <p:tgtEl>
                                          <p:spTgt spid="196"/>
                                        </p:tgtEl>
                                      </p:cBhvr>
                                    </p:animEffect>
                                  </p:childTnLst>
                                </p:cTn>
                              </p:par>
                            </p:childTnLst>
                          </p:cTn>
                        </p:par>
                        <p:par>
                          <p:cTn id="334" fill="hold">
                            <p:stCondLst>
                              <p:cond delay="76000"/>
                            </p:stCondLst>
                            <p:childTnLst>
                              <p:par>
                                <p:cTn id="335" presetID="5" presetClass="entr" presetSubtype="10" fill="hold" grpId="0" nodeType="afterEffect">
                                  <p:stCondLst>
                                    <p:cond delay="0"/>
                                  </p:stCondLst>
                                  <p:childTnLst>
                                    <p:set>
                                      <p:cBhvr>
                                        <p:cTn id="336" dur="1" fill="hold">
                                          <p:stCondLst>
                                            <p:cond delay="0"/>
                                          </p:stCondLst>
                                        </p:cTn>
                                        <p:tgtEl>
                                          <p:spTgt spid="204"/>
                                        </p:tgtEl>
                                        <p:attrNameLst>
                                          <p:attrName>style.visibility</p:attrName>
                                        </p:attrNameLst>
                                      </p:cBhvr>
                                      <p:to>
                                        <p:strVal val="visible"/>
                                      </p:to>
                                    </p:set>
                                    <p:animEffect transition="in" filter="checkerboard(across)">
                                      <p:cBhvr>
                                        <p:cTn id="337" dur="500"/>
                                        <p:tgtEl>
                                          <p:spTgt spid="204"/>
                                        </p:tgtEl>
                                      </p:cBhvr>
                                    </p:animEffect>
                                  </p:childTnLst>
                                </p:cTn>
                              </p:par>
                            </p:childTnLst>
                          </p:cTn>
                        </p:par>
                        <p:par>
                          <p:cTn id="338" fill="hold">
                            <p:stCondLst>
                              <p:cond delay="76500"/>
                            </p:stCondLst>
                            <p:childTnLst>
                              <p:par>
                                <p:cTn id="339" presetID="10" presetClass="entr" presetSubtype="0" fill="hold" nodeType="afterEffect">
                                  <p:stCondLst>
                                    <p:cond delay="0"/>
                                  </p:stCondLst>
                                  <p:childTnLst>
                                    <p:set>
                                      <p:cBhvr>
                                        <p:cTn id="340" dur="1" fill="hold">
                                          <p:stCondLst>
                                            <p:cond delay="0"/>
                                          </p:stCondLst>
                                        </p:cTn>
                                        <p:tgtEl>
                                          <p:spTgt spid="205"/>
                                        </p:tgtEl>
                                        <p:attrNameLst>
                                          <p:attrName>style.visibility</p:attrName>
                                        </p:attrNameLst>
                                      </p:cBhvr>
                                      <p:to>
                                        <p:strVal val="visible"/>
                                      </p:to>
                                    </p:set>
                                    <p:animEffect transition="in" filter="fade">
                                      <p:cBhvr>
                                        <p:cTn id="341" dur="1500"/>
                                        <p:tgtEl>
                                          <p:spTgt spid="205"/>
                                        </p:tgtEl>
                                      </p:cBhvr>
                                    </p:animEffect>
                                  </p:childTnLst>
                                </p:cTn>
                              </p:par>
                            </p:childTnLst>
                          </p:cTn>
                        </p:par>
                        <p:par>
                          <p:cTn id="342" fill="hold">
                            <p:stCondLst>
                              <p:cond delay="78000"/>
                            </p:stCondLst>
                            <p:childTnLst>
                              <p:par>
                                <p:cTn id="343" presetID="0" presetClass="path" presetSubtype="0" accel="50000" decel="50000" fill="hold" nodeType="afterEffect">
                                  <p:stCondLst>
                                    <p:cond delay="0"/>
                                  </p:stCondLst>
                                  <p:childTnLst>
                                    <p:animMotion origin="layout" path="M 6.11111E-6 -1.11111E-6 L 0.04167 0.14445 " pathEditMode="relative" ptsTypes="AA">
                                      <p:cBhvr>
                                        <p:cTn id="344" dur="1500" fill="hold"/>
                                        <p:tgtEl>
                                          <p:spTgt spid="205"/>
                                        </p:tgtEl>
                                        <p:attrNameLst>
                                          <p:attrName>ppt_x</p:attrName>
                                          <p:attrName>ppt_y</p:attrName>
                                        </p:attrNameLst>
                                      </p:cBhvr>
                                    </p:animMotion>
                                  </p:childTnLst>
                                </p:cTn>
                              </p:par>
                            </p:childTnLst>
                          </p:cTn>
                        </p:par>
                        <p:par>
                          <p:cTn id="345" fill="hold">
                            <p:stCondLst>
                              <p:cond delay="79500"/>
                            </p:stCondLst>
                            <p:childTnLst>
                              <p:par>
                                <p:cTn id="346" presetID="10" presetClass="exit" presetSubtype="0" fill="hold" nodeType="afterEffect">
                                  <p:stCondLst>
                                    <p:cond delay="0"/>
                                  </p:stCondLst>
                                  <p:childTnLst>
                                    <p:animEffect transition="out" filter="fade">
                                      <p:cBhvr>
                                        <p:cTn id="347" dur="1500"/>
                                        <p:tgtEl>
                                          <p:spTgt spid="205"/>
                                        </p:tgtEl>
                                      </p:cBhvr>
                                    </p:animEffect>
                                    <p:set>
                                      <p:cBhvr>
                                        <p:cTn id="348" dur="1" fill="hold">
                                          <p:stCondLst>
                                            <p:cond delay="1499"/>
                                          </p:stCondLst>
                                        </p:cTn>
                                        <p:tgtEl>
                                          <p:spTgt spid="205"/>
                                        </p:tgtEl>
                                        <p:attrNameLst>
                                          <p:attrName>style.visibility</p:attrName>
                                        </p:attrNameLst>
                                      </p:cBhvr>
                                      <p:to>
                                        <p:strVal val="hidden"/>
                                      </p:to>
                                    </p:set>
                                  </p:childTnLst>
                                </p:cTn>
                              </p:par>
                            </p:childTnLst>
                          </p:cTn>
                        </p:par>
                        <p:par>
                          <p:cTn id="349" fill="hold">
                            <p:stCondLst>
                              <p:cond delay="81000"/>
                            </p:stCondLst>
                            <p:childTnLst>
                              <p:par>
                                <p:cTn id="350" presetID="10" presetClass="entr" presetSubtype="0" fill="hold" nodeType="afterEffect">
                                  <p:stCondLst>
                                    <p:cond delay="0"/>
                                  </p:stCondLst>
                                  <p:childTnLst>
                                    <p:set>
                                      <p:cBhvr>
                                        <p:cTn id="351" dur="1" fill="hold">
                                          <p:stCondLst>
                                            <p:cond delay="0"/>
                                          </p:stCondLst>
                                        </p:cTn>
                                        <p:tgtEl>
                                          <p:spTgt spid="206"/>
                                        </p:tgtEl>
                                        <p:attrNameLst>
                                          <p:attrName>style.visibility</p:attrName>
                                        </p:attrNameLst>
                                      </p:cBhvr>
                                      <p:to>
                                        <p:strVal val="visible"/>
                                      </p:to>
                                    </p:set>
                                    <p:animEffect transition="in" filter="fade">
                                      <p:cBhvr>
                                        <p:cTn id="352" dur="500"/>
                                        <p:tgtEl>
                                          <p:spTgt spid="206"/>
                                        </p:tgtEl>
                                      </p:cBhvr>
                                    </p:animEffect>
                                  </p:childTnLst>
                                </p:cTn>
                              </p:par>
                            </p:childTnLst>
                          </p:cTn>
                        </p:par>
                        <p:par>
                          <p:cTn id="353" fill="hold">
                            <p:stCondLst>
                              <p:cond delay="81500"/>
                            </p:stCondLst>
                            <p:childTnLst>
                              <p:par>
                                <p:cTn id="354" presetID="0" presetClass="path" presetSubtype="0" accel="50000" decel="50000" fill="hold" nodeType="afterEffect">
                                  <p:stCondLst>
                                    <p:cond delay="0"/>
                                  </p:stCondLst>
                                  <p:childTnLst>
                                    <p:animMotion origin="layout" path="M -5.55556E-7 4.44444E-6 L -0.10833 0.04444 " pathEditMode="relative" ptsTypes="AA">
                                      <p:cBhvr>
                                        <p:cTn id="355" dur="500" fill="hold"/>
                                        <p:tgtEl>
                                          <p:spTgt spid="206"/>
                                        </p:tgtEl>
                                        <p:attrNameLst>
                                          <p:attrName>ppt_x</p:attrName>
                                          <p:attrName>ppt_y</p:attrName>
                                        </p:attrNameLst>
                                      </p:cBhvr>
                                    </p:animMotion>
                                  </p:childTnLst>
                                </p:cTn>
                              </p:par>
                            </p:childTnLst>
                          </p:cTn>
                        </p:par>
                        <p:par>
                          <p:cTn id="356" fill="hold">
                            <p:stCondLst>
                              <p:cond delay="82000"/>
                            </p:stCondLst>
                            <p:childTnLst>
                              <p:par>
                                <p:cTn id="357" presetID="10" presetClass="exit" presetSubtype="0" fill="hold" nodeType="afterEffect">
                                  <p:stCondLst>
                                    <p:cond delay="0"/>
                                  </p:stCondLst>
                                  <p:childTnLst>
                                    <p:animEffect transition="out" filter="fade">
                                      <p:cBhvr>
                                        <p:cTn id="358" dur="500"/>
                                        <p:tgtEl>
                                          <p:spTgt spid="206"/>
                                        </p:tgtEl>
                                      </p:cBhvr>
                                    </p:animEffect>
                                    <p:set>
                                      <p:cBhvr>
                                        <p:cTn id="359" dur="1" fill="hold">
                                          <p:stCondLst>
                                            <p:cond delay="499"/>
                                          </p:stCondLst>
                                        </p:cTn>
                                        <p:tgtEl>
                                          <p:spTgt spid="206"/>
                                        </p:tgtEl>
                                        <p:attrNameLst>
                                          <p:attrName>style.visibility</p:attrName>
                                        </p:attrNameLst>
                                      </p:cBhvr>
                                      <p:to>
                                        <p:strVal val="hidden"/>
                                      </p:to>
                                    </p:set>
                                  </p:childTnLst>
                                </p:cTn>
                              </p:par>
                            </p:childTnLst>
                          </p:cTn>
                        </p:par>
                        <p:par>
                          <p:cTn id="360" fill="hold">
                            <p:stCondLst>
                              <p:cond delay="82500"/>
                            </p:stCondLst>
                            <p:childTnLst>
                              <p:par>
                                <p:cTn id="361" presetID="10" presetClass="entr" presetSubtype="0" fill="hold" nodeType="afterEffect">
                                  <p:stCondLst>
                                    <p:cond delay="0"/>
                                  </p:stCondLst>
                                  <p:childTnLst>
                                    <p:set>
                                      <p:cBhvr>
                                        <p:cTn id="362" dur="1" fill="hold">
                                          <p:stCondLst>
                                            <p:cond delay="0"/>
                                          </p:stCondLst>
                                        </p:cTn>
                                        <p:tgtEl>
                                          <p:spTgt spid="207"/>
                                        </p:tgtEl>
                                        <p:attrNameLst>
                                          <p:attrName>style.visibility</p:attrName>
                                        </p:attrNameLst>
                                      </p:cBhvr>
                                      <p:to>
                                        <p:strVal val="visible"/>
                                      </p:to>
                                    </p:set>
                                    <p:animEffect transition="in" filter="fade">
                                      <p:cBhvr>
                                        <p:cTn id="363" dur="500"/>
                                        <p:tgtEl>
                                          <p:spTgt spid="207"/>
                                        </p:tgtEl>
                                      </p:cBhvr>
                                    </p:animEffect>
                                  </p:childTnLst>
                                </p:cTn>
                              </p:par>
                            </p:childTnLst>
                          </p:cTn>
                        </p:par>
                        <p:par>
                          <p:cTn id="364" fill="hold">
                            <p:stCondLst>
                              <p:cond delay="83000"/>
                            </p:stCondLst>
                            <p:childTnLst>
                              <p:par>
                                <p:cTn id="365" presetID="0" presetClass="path" presetSubtype="0" accel="50000" decel="50000" fill="hold" nodeType="afterEffect">
                                  <p:stCondLst>
                                    <p:cond delay="0"/>
                                  </p:stCondLst>
                                  <p:childTnLst>
                                    <p:animMotion origin="layout" path="M -5.55556E-7 -1.11111E-6 L 0.09167 0.07778 " pathEditMode="relative" ptsTypes="AA">
                                      <p:cBhvr>
                                        <p:cTn id="366" dur="500" fill="hold"/>
                                        <p:tgtEl>
                                          <p:spTgt spid="207"/>
                                        </p:tgtEl>
                                        <p:attrNameLst>
                                          <p:attrName>ppt_x</p:attrName>
                                          <p:attrName>ppt_y</p:attrName>
                                        </p:attrNameLst>
                                      </p:cBhvr>
                                    </p:animMotion>
                                  </p:childTnLst>
                                </p:cTn>
                              </p:par>
                            </p:childTnLst>
                          </p:cTn>
                        </p:par>
                        <p:par>
                          <p:cTn id="367" fill="hold">
                            <p:stCondLst>
                              <p:cond delay="83500"/>
                            </p:stCondLst>
                            <p:childTnLst>
                              <p:par>
                                <p:cTn id="368" presetID="10" presetClass="exit" presetSubtype="0" fill="hold" nodeType="afterEffect">
                                  <p:stCondLst>
                                    <p:cond delay="0"/>
                                  </p:stCondLst>
                                  <p:childTnLst>
                                    <p:animEffect transition="out" filter="fade">
                                      <p:cBhvr>
                                        <p:cTn id="369" dur="500"/>
                                        <p:tgtEl>
                                          <p:spTgt spid="207"/>
                                        </p:tgtEl>
                                      </p:cBhvr>
                                    </p:animEffect>
                                    <p:set>
                                      <p:cBhvr>
                                        <p:cTn id="370" dur="1" fill="hold">
                                          <p:stCondLst>
                                            <p:cond delay="499"/>
                                          </p:stCondLst>
                                        </p:cTn>
                                        <p:tgtEl>
                                          <p:spTgt spid="207"/>
                                        </p:tgtEl>
                                        <p:attrNameLst>
                                          <p:attrName>style.visibility</p:attrName>
                                        </p:attrNameLst>
                                      </p:cBhvr>
                                      <p:to>
                                        <p:strVal val="hidden"/>
                                      </p:to>
                                    </p:set>
                                  </p:childTnLst>
                                </p:cTn>
                              </p:par>
                            </p:childTnLst>
                          </p:cTn>
                        </p:par>
                        <p:par>
                          <p:cTn id="371" fill="hold">
                            <p:stCondLst>
                              <p:cond delay="84000"/>
                            </p:stCondLst>
                            <p:childTnLst>
                              <p:par>
                                <p:cTn id="372" presetID="10" presetClass="entr" presetSubtype="0" fill="hold" grpId="0" nodeType="afterEffect">
                                  <p:stCondLst>
                                    <p:cond delay="0"/>
                                  </p:stCondLst>
                                  <p:childTnLst>
                                    <p:set>
                                      <p:cBhvr>
                                        <p:cTn id="373" dur="1" fill="hold">
                                          <p:stCondLst>
                                            <p:cond delay="0"/>
                                          </p:stCondLst>
                                        </p:cTn>
                                        <p:tgtEl>
                                          <p:spTgt spid="161"/>
                                        </p:tgtEl>
                                        <p:attrNameLst>
                                          <p:attrName>style.visibility</p:attrName>
                                        </p:attrNameLst>
                                      </p:cBhvr>
                                      <p:to>
                                        <p:strVal val="visible"/>
                                      </p:to>
                                    </p:set>
                                    <p:animEffect transition="in" filter="fade">
                                      <p:cBhvr>
                                        <p:cTn id="374" dur="500"/>
                                        <p:tgtEl>
                                          <p:spTgt spid="161"/>
                                        </p:tgtEl>
                                      </p:cBhvr>
                                    </p:animEffect>
                                  </p:childTnLst>
                                </p:cTn>
                              </p:par>
                            </p:childTnLst>
                          </p:cTn>
                        </p:par>
                        <p:par>
                          <p:cTn id="375" fill="hold">
                            <p:stCondLst>
                              <p:cond delay="84500"/>
                            </p:stCondLst>
                            <p:childTnLst>
                              <p:par>
                                <p:cTn id="376" presetID="3" presetClass="entr" presetSubtype="10" fill="hold" grpId="0" nodeType="afterEffect">
                                  <p:stCondLst>
                                    <p:cond delay="0"/>
                                  </p:stCondLst>
                                  <p:childTnLst>
                                    <p:set>
                                      <p:cBhvr>
                                        <p:cTn id="377" dur="1" fill="hold">
                                          <p:stCondLst>
                                            <p:cond delay="0"/>
                                          </p:stCondLst>
                                        </p:cTn>
                                        <p:tgtEl>
                                          <p:spTgt spid="168"/>
                                        </p:tgtEl>
                                        <p:attrNameLst>
                                          <p:attrName>style.visibility</p:attrName>
                                        </p:attrNameLst>
                                      </p:cBhvr>
                                      <p:to>
                                        <p:strVal val="visible"/>
                                      </p:to>
                                    </p:set>
                                    <p:animEffect transition="in" filter="blinds(horizontal)">
                                      <p:cBhvr>
                                        <p:cTn id="378" dur="500"/>
                                        <p:tgtEl>
                                          <p:spTgt spid="168"/>
                                        </p:tgtEl>
                                      </p:cBhvr>
                                    </p:animEffect>
                                  </p:childTnLst>
                                </p:cTn>
                              </p:par>
                            </p:childTnLst>
                          </p:cTn>
                        </p:par>
                        <p:par>
                          <p:cTn id="379" fill="hold">
                            <p:stCondLst>
                              <p:cond delay="85000"/>
                            </p:stCondLst>
                            <p:childTnLst>
                              <p:par>
                                <p:cTn id="380" presetID="10" presetClass="entr" presetSubtype="0" fill="hold" nodeType="afterEffect">
                                  <p:stCondLst>
                                    <p:cond delay="0"/>
                                  </p:stCondLst>
                                  <p:childTnLst>
                                    <p:set>
                                      <p:cBhvr>
                                        <p:cTn id="381" dur="1" fill="hold">
                                          <p:stCondLst>
                                            <p:cond delay="0"/>
                                          </p:stCondLst>
                                        </p:cTn>
                                        <p:tgtEl>
                                          <p:spTgt spid="191"/>
                                        </p:tgtEl>
                                        <p:attrNameLst>
                                          <p:attrName>style.visibility</p:attrName>
                                        </p:attrNameLst>
                                      </p:cBhvr>
                                      <p:to>
                                        <p:strVal val="visible"/>
                                      </p:to>
                                    </p:set>
                                    <p:animEffect transition="in" filter="fade">
                                      <p:cBhvr>
                                        <p:cTn id="382" dur="1500"/>
                                        <p:tgtEl>
                                          <p:spTgt spid="191"/>
                                        </p:tgtEl>
                                      </p:cBhvr>
                                    </p:animEffect>
                                  </p:childTnLst>
                                </p:cTn>
                              </p:par>
                            </p:childTnLst>
                          </p:cTn>
                        </p:par>
                        <p:par>
                          <p:cTn id="383" fill="hold">
                            <p:stCondLst>
                              <p:cond delay="86500"/>
                            </p:stCondLst>
                            <p:childTnLst>
                              <p:par>
                                <p:cTn id="384" presetID="0" presetClass="path" presetSubtype="0" accel="50000" decel="50000" fill="hold" nodeType="afterEffect">
                                  <p:stCondLst>
                                    <p:cond delay="0"/>
                                  </p:stCondLst>
                                  <p:childTnLst>
                                    <p:animMotion origin="layout" path="M 0.00035 0.00023 L -0.01632 -0.23333 " pathEditMode="relative" rAng="0" ptsTypes="AA">
                                      <p:cBhvr>
                                        <p:cTn id="385" dur="1500" fill="hold"/>
                                        <p:tgtEl>
                                          <p:spTgt spid="191"/>
                                        </p:tgtEl>
                                        <p:attrNameLst>
                                          <p:attrName>ppt_x</p:attrName>
                                          <p:attrName>ppt_y</p:attrName>
                                        </p:attrNameLst>
                                      </p:cBhvr>
                                      <p:rCtr x="-833" y="-11690"/>
                                    </p:animMotion>
                                  </p:childTnLst>
                                </p:cTn>
                              </p:par>
                            </p:childTnLst>
                          </p:cTn>
                        </p:par>
                        <p:par>
                          <p:cTn id="386" fill="hold">
                            <p:stCondLst>
                              <p:cond delay="88000"/>
                            </p:stCondLst>
                            <p:childTnLst>
                              <p:par>
                                <p:cTn id="387" presetID="10" presetClass="exit" presetSubtype="0" fill="hold" nodeType="afterEffect">
                                  <p:stCondLst>
                                    <p:cond delay="0"/>
                                  </p:stCondLst>
                                  <p:childTnLst>
                                    <p:animEffect transition="out" filter="fade">
                                      <p:cBhvr>
                                        <p:cTn id="388" dur="1500"/>
                                        <p:tgtEl>
                                          <p:spTgt spid="191"/>
                                        </p:tgtEl>
                                      </p:cBhvr>
                                    </p:animEffect>
                                    <p:set>
                                      <p:cBhvr>
                                        <p:cTn id="389" dur="1" fill="hold">
                                          <p:stCondLst>
                                            <p:cond delay="1499"/>
                                          </p:stCondLst>
                                        </p:cTn>
                                        <p:tgtEl>
                                          <p:spTgt spid="1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158" grpId="0"/>
      <p:bldP spid="159" grpId="0"/>
      <p:bldP spid="160" grpId="0"/>
      <p:bldP spid="161" grpId="0"/>
      <p:bldP spid="162" grpId="0"/>
      <p:bldP spid="163" grpId="0"/>
      <p:bldP spid="164" grpId="0"/>
      <p:bldP spid="165" grpId="0" animBg="1"/>
      <p:bldP spid="166" grpId="0" animBg="1"/>
      <p:bldP spid="167" grpId="0" animBg="1"/>
      <p:bldP spid="168" grpId="0" animBg="1"/>
      <p:bldP spid="169" grpId="0" animBg="1"/>
      <p:bldP spid="170" grpId="0" animBg="1"/>
      <p:bldP spid="171" grpId="0" animBg="1"/>
      <p:bldP spid="172" grpId="0"/>
      <p:bldP spid="173" grpId="0"/>
      <p:bldP spid="174" grpId="0" animBg="1"/>
      <p:bldP spid="175" grpId="0" animBg="1"/>
      <p:bldP spid="176" grpId="0" animBg="1"/>
      <p:bldP spid="177" grpId="0" animBg="1"/>
      <p:bldP spid="178" grpId="0" animBg="1"/>
      <p:bldP spid="193" grpId="0"/>
      <p:bldP spid="194" grpId="0"/>
      <p:bldP spid="195" grpId="0"/>
      <p:bldP spid="196" grpId="0"/>
      <p:bldP spid="196" grpId="1"/>
      <p:bldP spid="197" grpId="0"/>
      <p:bldP spid="198" grpId="0"/>
      <p:bldP spid="199" grpId="0" animBg="1"/>
      <p:bldP spid="200" grpId="0"/>
      <p:bldP spid="201" grpId="0"/>
      <p:bldP spid="202" grpId="0"/>
      <p:bldP spid="204" grpId="0" animBg="1"/>
      <p:bldP spid="20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0" y="6629400"/>
            <a:ext cx="91440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5" name="Rectangle 5"/>
          <p:cNvSpPr>
            <a:spLocks noChangeArrowheads="1"/>
          </p:cNvSpPr>
          <p:nvPr/>
        </p:nvSpPr>
        <p:spPr bwMode="auto">
          <a:xfrm>
            <a:off x="381000" y="990600"/>
            <a:ext cx="7772400" cy="701675"/>
          </a:xfrm>
          <a:prstGeom prst="rect">
            <a:avLst/>
          </a:prstGeom>
          <a:noFill/>
          <a:ln w="9525">
            <a:noFill/>
            <a:miter lim="800000"/>
            <a:headEnd/>
            <a:tailEnd/>
          </a:ln>
        </p:spPr>
        <p:txBody>
          <a:bodyPr anchor="ctr"/>
          <a:lstStyle/>
          <a:p>
            <a:endParaRPr lang="en-US" sz="2400" b="1">
              <a:solidFill>
                <a:srgbClr val="CC3300"/>
              </a:solidFill>
              <a:latin typeface="Verdana" pitchFamily="34" charset="0"/>
            </a:endParaRPr>
          </a:p>
        </p:txBody>
      </p:sp>
      <p:sp>
        <p:nvSpPr>
          <p:cNvPr id="2" name="Title 1"/>
          <p:cNvSpPr>
            <a:spLocks noGrp="1"/>
          </p:cNvSpPr>
          <p:nvPr>
            <p:ph type="title"/>
          </p:nvPr>
        </p:nvSpPr>
        <p:spPr/>
        <p:txBody>
          <a:bodyPr/>
          <a:lstStyle/>
          <a:p>
            <a:pPr algn="r" rtl="1"/>
            <a:r>
              <a:rPr lang="ar-JO" sz="2000" dirty="0">
                <a:solidFill>
                  <a:srgbClr val="FF0000"/>
                </a:solidFill>
                <a:latin typeface="Century Gothic" pitchFamily="34" charset="0"/>
              </a:rPr>
              <a:t>الخصائص الرئيسية</a:t>
            </a:r>
            <a:endParaRPr lang="en-US" sz="2000" dirty="0">
              <a:solidFill>
                <a:srgbClr val="FF0000"/>
              </a:solidFill>
              <a:latin typeface="Century Gothic" pitchFamily="34" charset="0"/>
            </a:endParaRPr>
          </a:p>
        </p:txBody>
      </p:sp>
      <p:sp>
        <p:nvSpPr>
          <p:cNvPr id="15366" name="Rectangle 6"/>
          <p:cNvSpPr>
            <a:spLocks noGrp="1" noChangeArrowheads="1"/>
          </p:cNvSpPr>
          <p:nvPr>
            <p:ph sz="half" idx="1"/>
          </p:nvPr>
        </p:nvSpPr>
        <p:spPr>
          <a:xfrm>
            <a:off x="4038600" y="1341438"/>
            <a:ext cx="4800600" cy="4784726"/>
          </a:xfrm>
          <a:noFill/>
        </p:spPr>
        <p:txBody>
          <a:bodyPr>
            <a:normAutofit/>
          </a:bodyPr>
          <a:lstStyle/>
          <a:p>
            <a:pPr marL="285750" indent="-285750" algn="r" rtl="1">
              <a:lnSpc>
                <a:spcPct val="150000"/>
              </a:lnSpc>
              <a:buSzPct val="125000"/>
              <a:buBlip>
                <a:blip r:embed="rId3"/>
              </a:buBlip>
              <a:defRPr/>
            </a:pPr>
            <a:r>
              <a:rPr lang="ar-JO" sz="1800" dirty="0">
                <a:solidFill>
                  <a:schemeClr val="bg1">
                    <a:lumMod val="50000"/>
                  </a:schemeClr>
                </a:solidFill>
                <a:latin typeface="Century Gothic"/>
                <a:cs typeface="Century Gothic"/>
              </a:rPr>
              <a:t>مراقبة المعاملات والعمليات المرتبطة بها </a:t>
            </a:r>
          </a:p>
          <a:p>
            <a:pPr marL="285750" indent="-285750" algn="r" rtl="1">
              <a:lnSpc>
                <a:spcPct val="150000"/>
              </a:lnSpc>
              <a:buSzPct val="125000"/>
              <a:buBlip>
                <a:blip r:embed="rId3"/>
              </a:buBlip>
              <a:defRPr/>
            </a:pPr>
            <a:r>
              <a:rPr lang="ar-JO" sz="1800" dirty="0">
                <a:solidFill>
                  <a:schemeClr val="bg1">
                    <a:lumMod val="50000"/>
                  </a:schemeClr>
                </a:solidFill>
                <a:latin typeface="Century Gothic"/>
                <a:cs typeface="Century Gothic"/>
              </a:rPr>
              <a:t>آلية بحث فعالة</a:t>
            </a:r>
            <a:endParaRPr lang="en-US" sz="1800" dirty="0">
              <a:solidFill>
                <a:schemeClr val="bg1">
                  <a:lumMod val="50000"/>
                </a:schemeClr>
              </a:solidFill>
              <a:latin typeface="Century Gothic"/>
              <a:cs typeface="Century Gothic"/>
            </a:endParaRPr>
          </a:p>
          <a:p>
            <a:pPr marL="285750" indent="-285750" algn="r" rtl="1">
              <a:lnSpc>
                <a:spcPct val="150000"/>
              </a:lnSpc>
              <a:buSzPct val="125000"/>
              <a:buBlip>
                <a:blip r:embed="rId3"/>
              </a:buBlip>
              <a:defRPr/>
            </a:pPr>
            <a:r>
              <a:rPr lang="ar-JO" sz="1800" dirty="0">
                <a:solidFill>
                  <a:schemeClr val="bg1">
                    <a:lumMod val="50000"/>
                  </a:schemeClr>
                </a:solidFill>
                <a:latin typeface="Century Gothic"/>
                <a:cs typeface="Century Gothic"/>
              </a:rPr>
              <a:t>المسح الضوئي للمعاملات</a:t>
            </a:r>
            <a:endParaRPr lang="en-US" sz="1800" dirty="0">
              <a:solidFill>
                <a:schemeClr val="bg1">
                  <a:lumMod val="50000"/>
                </a:schemeClr>
              </a:solidFill>
              <a:latin typeface="Century Gothic"/>
              <a:cs typeface="Century Gothic"/>
            </a:endParaRPr>
          </a:p>
          <a:p>
            <a:pPr marL="285750" indent="-285750" algn="r" rtl="1">
              <a:lnSpc>
                <a:spcPct val="150000"/>
              </a:lnSpc>
              <a:buSzPct val="125000"/>
              <a:buBlip>
                <a:blip r:embed="rId3"/>
              </a:buBlip>
              <a:defRPr/>
            </a:pPr>
            <a:r>
              <a:rPr lang="ar-JO" sz="1800" dirty="0">
                <a:solidFill>
                  <a:schemeClr val="bg1">
                    <a:lumMod val="50000"/>
                  </a:schemeClr>
                </a:solidFill>
                <a:latin typeface="Century Gothic"/>
                <a:cs typeface="Century Gothic"/>
              </a:rPr>
              <a:t>إدارة صور ونسخ المعاملات (توزيع وقراءة فقط)</a:t>
            </a:r>
            <a:endParaRPr lang="en-US" sz="1800" dirty="0">
              <a:solidFill>
                <a:schemeClr val="bg1">
                  <a:lumMod val="50000"/>
                </a:schemeClr>
              </a:solidFill>
              <a:latin typeface="Century Gothic"/>
              <a:cs typeface="Century Gothic"/>
            </a:endParaRPr>
          </a:p>
          <a:p>
            <a:pPr marL="285750" indent="-285750" algn="r" rtl="1">
              <a:lnSpc>
                <a:spcPct val="150000"/>
              </a:lnSpc>
              <a:buSzPct val="125000"/>
              <a:buBlip>
                <a:blip r:embed="rId3"/>
              </a:buBlip>
              <a:defRPr/>
            </a:pPr>
            <a:r>
              <a:rPr lang="ar-JO" sz="1800" dirty="0">
                <a:solidFill>
                  <a:schemeClr val="bg1">
                    <a:lumMod val="50000"/>
                  </a:schemeClr>
                </a:solidFill>
                <a:latin typeface="Century Gothic"/>
                <a:cs typeface="Century Gothic"/>
              </a:rPr>
              <a:t>ربط المعاملات </a:t>
            </a:r>
            <a:r>
              <a:rPr lang="ar-JO" sz="1800" dirty="0" smtClean="0">
                <a:solidFill>
                  <a:schemeClr val="bg1">
                    <a:lumMod val="50000"/>
                  </a:schemeClr>
                </a:solidFill>
                <a:latin typeface="Century Gothic"/>
                <a:cs typeface="Century Gothic"/>
              </a:rPr>
              <a:t> و آلية الرد على المعاملات</a:t>
            </a:r>
            <a:endParaRPr lang="en-US" sz="1800" dirty="0" smtClean="0">
              <a:solidFill>
                <a:schemeClr val="bg1">
                  <a:lumMod val="50000"/>
                </a:schemeClr>
              </a:solidFill>
              <a:latin typeface="Century Gothic"/>
              <a:cs typeface="Century Gothic"/>
            </a:endParaRPr>
          </a:p>
          <a:p>
            <a:pPr marL="285750" indent="-285750" algn="r" rtl="1">
              <a:lnSpc>
                <a:spcPct val="150000"/>
              </a:lnSpc>
              <a:buSzPct val="125000"/>
              <a:buBlip>
                <a:blip r:embed="rId3"/>
              </a:buBlip>
              <a:defRPr/>
            </a:pPr>
            <a:r>
              <a:rPr lang="ar-JO" sz="1800" dirty="0" smtClean="0">
                <a:solidFill>
                  <a:schemeClr val="bg1">
                    <a:lumMod val="50000"/>
                  </a:schemeClr>
                </a:solidFill>
                <a:latin typeface="Century Gothic"/>
                <a:cs typeface="Century Gothic"/>
              </a:rPr>
              <a:t>المتابعة على المعاملات</a:t>
            </a:r>
          </a:p>
          <a:p>
            <a:pPr marL="285750" indent="-285750" algn="r" rtl="1">
              <a:lnSpc>
                <a:spcPct val="150000"/>
              </a:lnSpc>
              <a:buSzPct val="125000"/>
              <a:buBlip>
                <a:blip r:embed="rId3"/>
              </a:buBlip>
              <a:defRPr/>
            </a:pPr>
            <a:r>
              <a:rPr lang="ar-JO" sz="1800" dirty="0" smtClean="0">
                <a:solidFill>
                  <a:schemeClr val="bg1">
                    <a:lumMod val="50000"/>
                  </a:schemeClr>
                </a:solidFill>
                <a:latin typeface="Century Gothic"/>
                <a:cs typeface="Century Gothic"/>
              </a:rPr>
              <a:t>إضافة عدة ملكيات على نفس المعاملة</a:t>
            </a:r>
          </a:p>
          <a:p>
            <a:pPr marL="285750" indent="-285750" algn="r" rtl="1">
              <a:lnSpc>
                <a:spcPct val="150000"/>
              </a:lnSpc>
              <a:buSzPct val="125000"/>
              <a:buBlip>
                <a:blip r:embed="rId3"/>
              </a:buBlip>
              <a:defRPr/>
            </a:pPr>
            <a:r>
              <a:rPr lang="ar-JO" sz="1800" dirty="0">
                <a:solidFill>
                  <a:schemeClr val="bg1">
                    <a:lumMod val="50000"/>
                  </a:schemeClr>
                </a:solidFill>
                <a:latin typeface="Century Gothic"/>
                <a:cs typeface="Century Gothic"/>
              </a:rPr>
              <a:t>تصنيف وحفظ المعاملات</a:t>
            </a:r>
          </a:p>
          <a:p>
            <a:pPr marL="285750" indent="-285750" algn="r" rtl="1">
              <a:lnSpc>
                <a:spcPct val="150000"/>
              </a:lnSpc>
              <a:buSzPct val="125000"/>
              <a:buBlip>
                <a:blip r:embed="rId3"/>
              </a:buBlip>
              <a:defRPr/>
            </a:pPr>
            <a:r>
              <a:rPr lang="ar-JO" sz="1800" dirty="0">
                <a:solidFill>
                  <a:schemeClr val="bg1">
                    <a:lumMod val="50000"/>
                  </a:schemeClr>
                </a:solidFill>
                <a:latin typeface="Century Gothic"/>
                <a:cs typeface="Century Gothic"/>
              </a:rPr>
              <a:t>التكامل مع الدليل النشط (</a:t>
            </a:r>
            <a:r>
              <a:rPr lang="en-US" sz="1800" dirty="0">
                <a:solidFill>
                  <a:schemeClr val="bg1">
                    <a:lumMod val="50000"/>
                  </a:schemeClr>
                </a:solidFill>
                <a:latin typeface="Century Gothic"/>
                <a:cs typeface="Century Gothic"/>
              </a:rPr>
              <a:t>Active Directory</a:t>
            </a:r>
            <a:r>
              <a:rPr lang="ar-JO" sz="1800" dirty="0">
                <a:solidFill>
                  <a:schemeClr val="bg1">
                    <a:lumMod val="50000"/>
                  </a:schemeClr>
                </a:solidFill>
                <a:latin typeface="Century Gothic"/>
                <a:cs typeface="Century Gothic"/>
              </a:rPr>
              <a:t>) </a:t>
            </a:r>
          </a:p>
          <a:p>
            <a:pPr marL="285750" indent="-285750" algn="r" rtl="1">
              <a:lnSpc>
                <a:spcPct val="150000"/>
              </a:lnSpc>
              <a:buSzPct val="125000"/>
              <a:buBlip>
                <a:blip r:embed="rId3"/>
              </a:buBlip>
              <a:defRPr/>
            </a:pPr>
            <a:r>
              <a:rPr lang="ar-JO" sz="1800" dirty="0">
                <a:solidFill>
                  <a:schemeClr val="bg1">
                    <a:lumMod val="50000"/>
                  </a:schemeClr>
                </a:solidFill>
                <a:latin typeface="Century Gothic"/>
                <a:cs typeface="Century Gothic"/>
              </a:rPr>
              <a:t>التكامل مع أنظمة إدارة الوثائق (</a:t>
            </a:r>
            <a:r>
              <a:rPr lang="en-US" sz="1800" dirty="0">
                <a:solidFill>
                  <a:schemeClr val="bg1">
                    <a:lumMod val="50000"/>
                  </a:schemeClr>
                </a:solidFill>
                <a:latin typeface="Century Gothic"/>
                <a:cs typeface="Century Gothic"/>
              </a:rPr>
              <a:t>SharePoint </a:t>
            </a:r>
            <a:r>
              <a:rPr lang="en-US" sz="1800" dirty="0" smtClean="0">
                <a:solidFill>
                  <a:schemeClr val="bg1">
                    <a:lumMod val="50000"/>
                  </a:schemeClr>
                </a:solidFill>
                <a:latin typeface="Century Gothic"/>
                <a:cs typeface="Century Gothic"/>
              </a:rPr>
              <a:t>2013</a:t>
            </a:r>
            <a:r>
              <a:rPr lang="ar-JO" sz="1800" dirty="0" smtClean="0">
                <a:solidFill>
                  <a:schemeClr val="bg1">
                    <a:lumMod val="50000"/>
                  </a:schemeClr>
                </a:solidFill>
                <a:latin typeface="Century Gothic"/>
                <a:cs typeface="Century Gothic"/>
              </a:rPr>
              <a:t>)</a:t>
            </a:r>
            <a:endParaRPr lang="en-US" sz="1800" dirty="0">
              <a:solidFill>
                <a:schemeClr val="bg1">
                  <a:lumMod val="50000"/>
                </a:schemeClr>
              </a:solidFill>
              <a:latin typeface="Century Gothic"/>
              <a:cs typeface="Century Gothic"/>
            </a:endParaRPr>
          </a:p>
          <a:p>
            <a:pPr marL="0" indent="0" algn="r" rtl="1">
              <a:lnSpc>
                <a:spcPct val="150000"/>
              </a:lnSpc>
              <a:buSzPct val="125000"/>
              <a:buNone/>
              <a:defRPr/>
            </a:pPr>
            <a:endParaRPr lang="en-US" sz="1800" dirty="0">
              <a:solidFill>
                <a:schemeClr val="bg1">
                  <a:lumMod val="50000"/>
                </a:schemeClr>
              </a:solidFill>
              <a:latin typeface="Century Gothic"/>
              <a:cs typeface="Century Gothic"/>
            </a:endParaRPr>
          </a:p>
        </p:txBody>
      </p:sp>
      <p:pic>
        <p:nvPicPr>
          <p:cNvPr id="49162" name="Picture 10"/>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19200" y="3161062"/>
            <a:ext cx="1643332" cy="1563338"/>
          </a:xfrm>
          <a:prstGeom prst="rect">
            <a:avLst/>
          </a:prstGeom>
          <a:noFill/>
          <a:ln w="9525">
            <a:noFill/>
            <a:miter lim="800000"/>
            <a:headEnd/>
            <a:tailEnd/>
          </a:ln>
        </p:spPr>
      </p:pic>
      <p:pic>
        <p:nvPicPr>
          <p:cNvPr id="49179" name="Picture 27"/>
          <p:cNvPicPr>
            <a:picLocks noChangeAspect="1" noChangeArrowheads="1"/>
          </p:cNvPicPr>
          <p:nvPr/>
        </p:nvPicPr>
        <p:blipFill>
          <a:blip r:embed="rId5" cstate="print"/>
          <a:srcRect/>
          <a:stretch>
            <a:fillRect/>
          </a:stretch>
        </p:blipFill>
        <p:spPr bwMode="auto">
          <a:xfrm>
            <a:off x="914400" y="5092700"/>
            <a:ext cx="1956008" cy="393700"/>
          </a:xfrm>
          <a:prstGeom prst="rect">
            <a:avLst/>
          </a:prstGeom>
          <a:noFill/>
          <a:ln w="9525">
            <a:noFill/>
            <a:miter lim="800000"/>
            <a:headEnd/>
            <a:tailEnd/>
          </a:ln>
        </p:spPr>
      </p:pic>
      <p:sp>
        <p:nvSpPr>
          <p:cNvPr id="24" name="Footer Placeholder 4"/>
          <p:cNvSpPr>
            <a:spLocks noGrp="1"/>
          </p:cNvSpPr>
          <p:nvPr>
            <p:ph type="ftr" sz="quarter" idx="11"/>
          </p:nvPr>
        </p:nvSpPr>
        <p:spPr>
          <a:xfrm>
            <a:off x="0" y="6569075"/>
            <a:ext cx="4876800" cy="365125"/>
          </a:xfrm>
        </p:spPr>
        <p:txBody>
          <a:bodyPr/>
          <a:lstStyle/>
          <a:p>
            <a:pPr algn="l"/>
            <a:r>
              <a:rPr lang="en-US" dirty="0" smtClean="0"/>
              <a:t>Copyright © 2012 Estarta Solutions. All rights reserved.</a:t>
            </a:r>
            <a:endParaRPr lang="en-US" dirty="0"/>
          </a:p>
        </p:txBody>
      </p:sp>
      <p:sp>
        <p:nvSpPr>
          <p:cNvPr id="25" name="Slide Number Placeholder 5"/>
          <p:cNvSpPr>
            <a:spLocks noGrp="1"/>
          </p:cNvSpPr>
          <p:nvPr>
            <p:ph type="sldNum" sz="quarter" idx="12"/>
          </p:nvPr>
        </p:nvSpPr>
        <p:spPr>
          <a:xfrm>
            <a:off x="7010400" y="6569075"/>
            <a:ext cx="2133600" cy="365125"/>
          </a:xfrm>
        </p:spPr>
        <p:txBody>
          <a:bodyPr/>
          <a:lstStyle/>
          <a:p>
            <a:fld id="{B9E5EA0B-7B42-4005-A395-2F07A0C81D76}" type="slidenum">
              <a:rPr lang="en-US" smtClean="0"/>
              <a:pPr/>
              <a:t>9</a:t>
            </a:fld>
            <a:endParaRPr lang="en-US"/>
          </a:p>
        </p:txBody>
      </p:sp>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6800" y="1447800"/>
            <a:ext cx="1956008" cy="156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74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49179"/>
                                        </p:tgtEl>
                                        <p:attrNameLst>
                                          <p:attrName>style.visibility</p:attrName>
                                        </p:attrNameLst>
                                      </p:cBhvr>
                                      <p:to>
                                        <p:strVal val="visible"/>
                                      </p:to>
                                    </p:set>
                                    <p:animEffect transition="in" filter="diamond(in)">
                                      <p:cBhvr>
                                        <p:cTn id="7" dur="2000"/>
                                        <p:tgtEl>
                                          <p:spTgt spid="49179"/>
                                        </p:tgtEl>
                                      </p:cBhvr>
                                    </p:animEffect>
                                  </p:childTnLst>
                                </p:cTn>
                              </p:par>
                            </p:childTnLst>
                          </p:cTn>
                        </p:par>
                        <p:par>
                          <p:cTn id="8" fill="hold">
                            <p:stCondLst>
                              <p:cond delay="2000"/>
                            </p:stCondLst>
                            <p:childTnLst>
                              <p:par>
                                <p:cTn id="9" presetID="31" presetClass="entr" presetSubtype="0" fill="hold" nodeType="afterEffect">
                                  <p:stCondLst>
                                    <p:cond delay="0"/>
                                  </p:stCondLst>
                                  <p:iterate type="lt">
                                    <p:tmPct val="5000"/>
                                  </p:iterate>
                                  <p:childTnLst>
                                    <p:set>
                                      <p:cBhvr>
                                        <p:cTn id="10" dur="1" fill="hold">
                                          <p:stCondLst>
                                            <p:cond delay="0"/>
                                          </p:stCondLst>
                                        </p:cTn>
                                        <p:tgtEl>
                                          <p:spTgt spid="49162"/>
                                        </p:tgtEl>
                                        <p:attrNameLst>
                                          <p:attrName>style.visibility</p:attrName>
                                        </p:attrNameLst>
                                      </p:cBhvr>
                                      <p:to>
                                        <p:strVal val="visible"/>
                                      </p:to>
                                    </p:set>
                                    <p:anim calcmode="lin" valueType="num">
                                      <p:cBhvr>
                                        <p:cTn id="11" dur="1000" fill="hold"/>
                                        <p:tgtEl>
                                          <p:spTgt spid="49162"/>
                                        </p:tgtEl>
                                        <p:attrNameLst>
                                          <p:attrName>ppt_w</p:attrName>
                                        </p:attrNameLst>
                                      </p:cBhvr>
                                      <p:tavLst>
                                        <p:tav tm="0">
                                          <p:val>
                                            <p:fltVal val="0"/>
                                          </p:val>
                                        </p:tav>
                                        <p:tav tm="100000">
                                          <p:val>
                                            <p:strVal val="#ppt_w"/>
                                          </p:val>
                                        </p:tav>
                                      </p:tavLst>
                                    </p:anim>
                                    <p:anim calcmode="lin" valueType="num">
                                      <p:cBhvr>
                                        <p:cTn id="12" dur="1000" fill="hold"/>
                                        <p:tgtEl>
                                          <p:spTgt spid="49162"/>
                                        </p:tgtEl>
                                        <p:attrNameLst>
                                          <p:attrName>ppt_h</p:attrName>
                                        </p:attrNameLst>
                                      </p:cBhvr>
                                      <p:tavLst>
                                        <p:tav tm="0">
                                          <p:val>
                                            <p:fltVal val="0"/>
                                          </p:val>
                                        </p:tav>
                                        <p:tav tm="100000">
                                          <p:val>
                                            <p:strVal val="#ppt_h"/>
                                          </p:val>
                                        </p:tav>
                                      </p:tavLst>
                                    </p:anim>
                                    <p:anim calcmode="lin" valueType="num">
                                      <p:cBhvr>
                                        <p:cTn id="13" dur="1000" fill="hold"/>
                                        <p:tgtEl>
                                          <p:spTgt spid="49162"/>
                                        </p:tgtEl>
                                        <p:attrNameLst>
                                          <p:attrName>style.rotation</p:attrName>
                                        </p:attrNameLst>
                                      </p:cBhvr>
                                      <p:tavLst>
                                        <p:tav tm="0">
                                          <p:val>
                                            <p:fltVal val="90"/>
                                          </p:val>
                                        </p:tav>
                                        <p:tav tm="100000">
                                          <p:val>
                                            <p:fltVal val="0"/>
                                          </p:val>
                                        </p:tav>
                                      </p:tavLst>
                                    </p:anim>
                                    <p:animEffect transition="in" filter="fade">
                                      <p:cBhvr>
                                        <p:cTn id="14" dur="1000"/>
                                        <p:tgtEl>
                                          <p:spTgt spid="49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3655</TotalTime>
  <Words>1012</Words>
  <Application>Microsoft Office PowerPoint</Application>
  <PresentationFormat>On-screen Show (4:3)</PresentationFormat>
  <Paragraphs>178</Paragraphs>
  <Slides>22</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Century Gothic</vt:lpstr>
      <vt:lpstr>Tahoma</vt:lpstr>
      <vt:lpstr>Times New Roman</vt:lpstr>
      <vt:lpstr>Verdana</vt:lpstr>
      <vt:lpstr>Wingdings</vt:lpstr>
      <vt:lpstr>Office Theme</vt:lpstr>
      <vt:lpstr>PowerPoint Presentation</vt:lpstr>
      <vt:lpstr>About us</vt:lpstr>
      <vt:lpstr>Our shareholders</vt:lpstr>
      <vt:lpstr>Agenda</vt:lpstr>
      <vt:lpstr>Estarta ECS نظام التراسل الإلكتروني</vt:lpstr>
      <vt:lpstr>نظرة عامة</vt:lpstr>
      <vt:lpstr>الفائدة للمستخدمين</vt:lpstr>
      <vt:lpstr>دورة المعاملة</vt:lpstr>
      <vt:lpstr>الخصائص الرئيسية</vt:lpstr>
      <vt:lpstr>الخصائص الرئيسية</vt:lpstr>
      <vt:lpstr>شاشة الوارد - البيانات الأساسية</vt:lpstr>
      <vt:lpstr>شاشة المحرر - الإحالات</vt:lpstr>
      <vt:lpstr>شاشة السلات - سلة الوارد</vt:lpstr>
      <vt:lpstr>شاشة المحرر - الشروحات</vt:lpstr>
      <vt:lpstr>شاشة المحرر - المتابعة</vt:lpstr>
      <vt:lpstr>Technical Design التقنيات المستخدمة</vt:lpstr>
      <vt:lpstr>معمارية النظام</vt:lpstr>
      <vt:lpstr>التصميم المنطقي</vt:lpstr>
      <vt:lpstr>البيئة التطبيقية للنظام</vt:lpstr>
      <vt:lpstr>Questions and Answers</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Ream Al Issa</cp:lastModifiedBy>
  <cp:revision>153</cp:revision>
  <dcterms:created xsi:type="dcterms:W3CDTF">2010-12-29T08:18:45Z</dcterms:created>
  <dcterms:modified xsi:type="dcterms:W3CDTF">2014-04-06T14:33:03Z</dcterms:modified>
</cp:coreProperties>
</file>